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1"/>
  </p:notesMasterIdLst>
  <p:sldIdLst>
    <p:sldId id="385" r:id="rId2"/>
    <p:sldId id="493" r:id="rId3"/>
    <p:sldId id="513" r:id="rId4"/>
    <p:sldId id="514" r:id="rId5"/>
    <p:sldId id="515" r:id="rId6"/>
    <p:sldId id="516" r:id="rId7"/>
    <p:sldId id="517" r:id="rId8"/>
    <p:sldId id="521" r:id="rId9"/>
    <p:sldId id="518" r:id="rId10"/>
    <p:sldId id="519" r:id="rId11"/>
    <p:sldId id="520" r:id="rId12"/>
    <p:sldId id="522" r:id="rId13"/>
    <p:sldId id="523" r:id="rId14"/>
    <p:sldId id="526" r:id="rId15"/>
    <p:sldId id="525" r:id="rId16"/>
    <p:sldId id="524" r:id="rId17"/>
    <p:sldId id="527" r:id="rId18"/>
    <p:sldId id="528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7" r:id="rId42"/>
    <p:sldId id="288" r:id="rId43"/>
    <p:sldId id="289" r:id="rId44"/>
    <p:sldId id="290" r:id="rId45"/>
    <p:sldId id="296" r:id="rId46"/>
    <p:sldId id="530" r:id="rId47"/>
    <p:sldId id="531" r:id="rId48"/>
    <p:sldId id="532" r:id="rId49"/>
    <p:sldId id="533" r:id="rId50"/>
    <p:sldId id="534" r:id="rId51"/>
    <p:sldId id="535" r:id="rId52"/>
    <p:sldId id="536" r:id="rId53"/>
    <p:sldId id="537" r:id="rId54"/>
    <p:sldId id="538" r:id="rId55"/>
    <p:sldId id="539" r:id="rId56"/>
    <p:sldId id="540" r:id="rId57"/>
    <p:sldId id="541" r:id="rId58"/>
    <p:sldId id="542" r:id="rId59"/>
    <p:sldId id="543" r:id="rId60"/>
    <p:sldId id="544" r:id="rId61"/>
    <p:sldId id="545" r:id="rId62"/>
    <p:sldId id="546" r:id="rId63"/>
    <p:sldId id="547" r:id="rId64"/>
    <p:sldId id="548" r:id="rId65"/>
    <p:sldId id="549" r:id="rId66"/>
    <p:sldId id="550" r:id="rId67"/>
    <p:sldId id="551" r:id="rId68"/>
    <p:sldId id="552" r:id="rId69"/>
    <p:sldId id="553" r:id="rId70"/>
    <p:sldId id="554" r:id="rId71"/>
    <p:sldId id="555" r:id="rId72"/>
    <p:sldId id="556" r:id="rId73"/>
    <p:sldId id="557" r:id="rId74"/>
    <p:sldId id="558" r:id="rId75"/>
    <p:sldId id="559" r:id="rId76"/>
    <p:sldId id="560" r:id="rId77"/>
    <p:sldId id="561" r:id="rId78"/>
    <p:sldId id="562" r:id="rId79"/>
    <p:sldId id="563" r:id="rId80"/>
    <p:sldId id="564" r:id="rId81"/>
    <p:sldId id="565" r:id="rId82"/>
    <p:sldId id="566" r:id="rId83"/>
    <p:sldId id="567" r:id="rId84"/>
    <p:sldId id="568" r:id="rId85"/>
    <p:sldId id="569" r:id="rId86"/>
    <p:sldId id="570" r:id="rId87"/>
    <p:sldId id="571" r:id="rId88"/>
    <p:sldId id="572" r:id="rId89"/>
    <p:sldId id="573" r:id="rId90"/>
    <p:sldId id="574" r:id="rId91"/>
    <p:sldId id="575" r:id="rId92"/>
    <p:sldId id="576" r:id="rId93"/>
    <p:sldId id="577" r:id="rId94"/>
    <p:sldId id="578" r:id="rId95"/>
    <p:sldId id="579" r:id="rId96"/>
    <p:sldId id="580" r:id="rId97"/>
    <p:sldId id="581" r:id="rId98"/>
    <p:sldId id="582" r:id="rId99"/>
    <p:sldId id="583" r:id="rId100"/>
    <p:sldId id="584" r:id="rId101"/>
    <p:sldId id="585" r:id="rId102"/>
    <p:sldId id="586" r:id="rId103"/>
    <p:sldId id="587" r:id="rId104"/>
    <p:sldId id="588" r:id="rId105"/>
    <p:sldId id="589" r:id="rId106"/>
    <p:sldId id="590" r:id="rId107"/>
    <p:sldId id="591" r:id="rId108"/>
    <p:sldId id="592" r:id="rId109"/>
    <p:sldId id="593" r:id="rId110"/>
    <p:sldId id="594" r:id="rId111"/>
    <p:sldId id="595" r:id="rId112"/>
    <p:sldId id="596" r:id="rId113"/>
    <p:sldId id="597" r:id="rId114"/>
    <p:sldId id="598" r:id="rId115"/>
    <p:sldId id="599" r:id="rId116"/>
    <p:sldId id="600" r:id="rId117"/>
    <p:sldId id="601" r:id="rId118"/>
    <p:sldId id="602" r:id="rId119"/>
    <p:sldId id="603" r:id="rId120"/>
    <p:sldId id="604" r:id="rId121"/>
    <p:sldId id="605" r:id="rId122"/>
    <p:sldId id="606" r:id="rId123"/>
    <p:sldId id="607" r:id="rId124"/>
    <p:sldId id="608" r:id="rId125"/>
    <p:sldId id="609" r:id="rId126"/>
    <p:sldId id="610" r:id="rId127"/>
    <p:sldId id="611" r:id="rId128"/>
    <p:sldId id="612" r:id="rId129"/>
    <p:sldId id="613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 /><Relationship Id="rId117" Type="http://schemas.openxmlformats.org/officeDocument/2006/relationships/slide" Target="slides/slide116.xml" /><Relationship Id="rId21" Type="http://schemas.openxmlformats.org/officeDocument/2006/relationships/slide" Target="slides/slide20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84" Type="http://schemas.openxmlformats.org/officeDocument/2006/relationships/slide" Target="slides/slide83.xml" /><Relationship Id="rId89" Type="http://schemas.openxmlformats.org/officeDocument/2006/relationships/slide" Target="slides/slide88.xml" /><Relationship Id="rId112" Type="http://schemas.openxmlformats.org/officeDocument/2006/relationships/slide" Target="slides/slide111.xml" /><Relationship Id="rId133" Type="http://schemas.openxmlformats.org/officeDocument/2006/relationships/viewProps" Target="viewProps.xml" /><Relationship Id="rId16" Type="http://schemas.openxmlformats.org/officeDocument/2006/relationships/slide" Target="slides/slide15.xml" /><Relationship Id="rId107" Type="http://schemas.openxmlformats.org/officeDocument/2006/relationships/slide" Target="slides/slide106.xml" /><Relationship Id="rId11" Type="http://schemas.openxmlformats.org/officeDocument/2006/relationships/slide" Target="slides/slide10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74" Type="http://schemas.openxmlformats.org/officeDocument/2006/relationships/slide" Target="slides/slide73.xml" /><Relationship Id="rId79" Type="http://schemas.openxmlformats.org/officeDocument/2006/relationships/slide" Target="slides/slide78.xml" /><Relationship Id="rId102" Type="http://schemas.openxmlformats.org/officeDocument/2006/relationships/slide" Target="slides/slide101.xml" /><Relationship Id="rId123" Type="http://schemas.openxmlformats.org/officeDocument/2006/relationships/slide" Target="slides/slide122.xml" /><Relationship Id="rId128" Type="http://schemas.openxmlformats.org/officeDocument/2006/relationships/slide" Target="slides/slide127.xml" /><Relationship Id="rId5" Type="http://schemas.openxmlformats.org/officeDocument/2006/relationships/slide" Target="slides/slide4.xml" /><Relationship Id="rId90" Type="http://schemas.openxmlformats.org/officeDocument/2006/relationships/slide" Target="slides/slide89.xml" /><Relationship Id="rId95" Type="http://schemas.openxmlformats.org/officeDocument/2006/relationships/slide" Target="slides/slide94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slide" Target="slides/slide76.xml" /><Relationship Id="rId100" Type="http://schemas.openxmlformats.org/officeDocument/2006/relationships/slide" Target="slides/slide99.xml" /><Relationship Id="rId105" Type="http://schemas.openxmlformats.org/officeDocument/2006/relationships/slide" Target="slides/slide104.xml" /><Relationship Id="rId113" Type="http://schemas.openxmlformats.org/officeDocument/2006/relationships/slide" Target="slides/slide112.xml" /><Relationship Id="rId118" Type="http://schemas.openxmlformats.org/officeDocument/2006/relationships/slide" Target="slides/slide117.xml" /><Relationship Id="rId126" Type="http://schemas.openxmlformats.org/officeDocument/2006/relationships/slide" Target="slides/slide125.xml" /><Relationship Id="rId134" Type="http://schemas.openxmlformats.org/officeDocument/2006/relationships/theme" Target="theme/theme1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80" Type="http://schemas.openxmlformats.org/officeDocument/2006/relationships/slide" Target="slides/slide79.xml" /><Relationship Id="rId85" Type="http://schemas.openxmlformats.org/officeDocument/2006/relationships/slide" Target="slides/slide84.xml" /><Relationship Id="rId93" Type="http://schemas.openxmlformats.org/officeDocument/2006/relationships/slide" Target="slides/slide92.xml" /><Relationship Id="rId98" Type="http://schemas.openxmlformats.org/officeDocument/2006/relationships/slide" Target="slides/slide97.xml" /><Relationship Id="rId121" Type="http://schemas.openxmlformats.org/officeDocument/2006/relationships/slide" Target="slides/slide120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103" Type="http://schemas.openxmlformats.org/officeDocument/2006/relationships/slide" Target="slides/slide102.xml" /><Relationship Id="rId108" Type="http://schemas.openxmlformats.org/officeDocument/2006/relationships/slide" Target="slides/slide107.xml" /><Relationship Id="rId116" Type="http://schemas.openxmlformats.org/officeDocument/2006/relationships/slide" Target="slides/slide115.xml" /><Relationship Id="rId124" Type="http://schemas.openxmlformats.org/officeDocument/2006/relationships/slide" Target="slides/slide123.xml" /><Relationship Id="rId129" Type="http://schemas.openxmlformats.org/officeDocument/2006/relationships/slide" Target="slides/slide128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83" Type="http://schemas.openxmlformats.org/officeDocument/2006/relationships/slide" Target="slides/slide82.xml" /><Relationship Id="rId88" Type="http://schemas.openxmlformats.org/officeDocument/2006/relationships/slide" Target="slides/slide87.xml" /><Relationship Id="rId91" Type="http://schemas.openxmlformats.org/officeDocument/2006/relationships/slide" Target="slides/slide90.xml" /><Relationship Id="rId96" Type="http://schemas.openxmlformats.org/officeDocument/2006/relationships/slide" Target="slides/slide95.xml" /><Relationship Id="rId111" Type="http://schemas.openxmlformats.org/officeDocument/2006/relationships/slide" Target="slides/slide110.xml" /><Relationship Id="rId13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106" Type="http://schemas.openxmlformats.org/officeDocument/2006/relationships/slide" Target="slides/slide105.xml" /><Relationship Id="rId114" Type="http://schemas.openxmlformats.org/officeDocument/2006/relationships/slide" Target="slides/slide113.xml" /><Relationship Id="rId119" Type="http://schemas.openxmlformats.org/officeDocument/2006/relationships/slide" Target="slides/slide118.xml" /><Relationship Id="rId127" Type="http://schemas.openxmlformats.org/officeDocument/2006/relationships/slide" Target="slides/slide126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81" Type="http://schemas.openxmlformats.org/officeDocument/2006/relationships/slide" Target="slides/slide80.xml" /><Relationship Id="rId86" Type="http://schemas.openxmlformats.org/officeDocument/2006/relationships/slide" Target="slides/slide85.xml" /><Relationship Id="rId94" Type="http://schemas.openxmlformats.org/officeDocument/2006/relationships/slide" Target="slides/slide93.xml" /><Relationship Id="rId99" Type="http://schemas.openxmlformats.org/officeDocument/2006/relationships/slide" Target="slides/slide98.xml" /><Relationship Id="rId101" Type="http://schemas.openxmlformats.org/officeDocument/2006/relationships/slide" Target="slides/slide100.xml" /><Relationship Id="rId122" Type="http://schemas.openxmlformats.org/officeDocument/2006/relationships/slide" Target="slides/slide121.xml" /><Relationship Id="rId130" Type="http://schemas.openxmlformats.org/officeDocument/2006/relationships/slide" Target="slides/slide129.xml" /><Relationship Id="rId135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9" Type="http://schemas.openxmlformats.org/officeDocument/2006/relationships/slide" Target="slides/slide38.xml" /><Relationship Id="rId109" Type="http://schemas.openxmlformats.org/officeDocument/2006/relationships/slide" Target="slides/slide108.xml" /><Relationship Id="rId34" Type="http://schemas.openxmlformats.org/officeDocument/2006/relationships/slide" Target="slides/slide33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76" Type="http://schemas.openxmlformats.org/officeDocument/2006/relationships/slide" Target="slides/slide75.xml" /><Relationship Id="rId97" Type="http://schemas.openxmlformats.org/officeDocument/2006/relationships/slide" Target="slides/slide96.xml" /><Relationship Id="rId104" Type="http://schemas.openxmlformats.org/officeDocument/2006/relationships/slide" Target="slides/slide103.xml" /><Relationship Id="rId120" Type="http://schemas.openxmlformats.org/officeDocument/2006/relationships/slide" Target="slides/slide119.xml" /><Relationship Id="rId125" Type="http://schemas.openxmlformats.org/officeDocument/2006/relationships/slide" Target="slides/slide124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92" Type="http://schemas.openxmlformats.org/officeDocument/2006/relationships/slide" Target="slides/slide91.xml" /><Relationship Id="rId2" Type="http://schemas.openxmlformats.org/officeDocument/2006/relationships/slide" Target="slides/slide1.xml" /><Relationship Id="rId29" Type="http://schemas.openxmlformats.org/officeDocument/2006/relationships/slide" Target="slides/slide28.xml" /><Relationship Id="rId24" Type="http://schemas.openxmlformats.org/officeDocument/2006/relationships/slide" Target="slides/slide23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66" Type="http://schemas.openxmlformats.org/officeDocument/2006/relationships/slide" Target="slides/slide65.xml" /><Relationship Id="rId87" Type="http://schemas.openxmlformats.org/officeDocument/2006/relationships/slide" Target="slides/slide86.xml" /><Relationship Id="rId110" Type="http://schemas.openxmlformats.org/officeDocument/2006/relationships/slide" Target="slides/slide109.xml" /><Relationship Id="rId115" Type="http://schemas.openxmlformats.org/officeDocument/2006/relationships/slide" Target="slides/slide114.xml" /><Relationship Id="rId131" Type="http://schemas.openxmlformats.org/officeDocument/2006/relationships/notesMaster" Target="notesMasters/notesMaster1.xml" /><Relationship Id="rId61" Type="http://schemas.openxmlformats.org/officeDocument/2006/relationships/slide" Target="slides/slide60.xml" /><Relationship Id="rId82" Type="http://schemas.openxmlformats.org/officeDocument/2006/relationships/slide" Target="slides/slide81.xml" /><Relationship Id="rId19" Type="http://schemas.openxmlformats.org/officeDocument/2006/relationships/slide" Target="slides/slide18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9857D-2E7B-4358-9AFF-6EF861354D0E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D1209-91EA-4A1F-99B2-F598346E74D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E7BD7A-7492-4FF9-BB17-0C858ACBB0AA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i="0" dirty="0"/>
              <a:pPr lvl="0" algn="r"/>
              <a:t>119</a:t>
            </a:fld>
            <a:endParaRPr lang="en-US" sz="1200" i="0" dirty="0"/>
          </a:p>
        </p:txBody>
      </p:sp>
      <p:sp>
        <p:nvSpPr>
          <p:cNvPr id="976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</p:spPr>
      </p:sp>
      <p:sp>
        <p:nvSpPr>
          <p:cNvPr id="976899" name="Notes Placeholder 2"/>
          <p:cNvSpPr>
            <a:spLocks noGrp="1"/>
          </p:cNvSpPr>
          <p:nvPr>
            <p:ph type="body" idx="1"/>
          </p:nvPr>
        </p:nvSpPr>
        <p:spPr/>
        <p:txBody>
          <a:bodyPr vert="horz" wrap="square" lIns="91433" tIns="45716" rIns="91433" bIns="45716" anchor="t" anchorCtr="0"/>
          <a:lstStyle/>
          <a:p>
            <a:pPr lvl="0"/>
            <a:endParaRPr dirty="0"/>
          </a:p>
        </p:txBody>
      </p:sp>
      <p:sp>
        <p:nvSpPr>
          <p:cNvPr id="976900" name="Slide Number Placeholder 3"/>
          <p:cNvSpPr txBox="1">
            <a:spLocks noGrp="1"/>
          </p:cNvSpPr>
          <p:nvPr/>
        </p:nvSpPr>
        <p:spPr>
          <a:xfrm>
            <a:off x="3883025" y="8685213"/>
            <a:ext cx="2973388" cy="457200"/>
          </a:xfrm>
          <a:prstGeom prst="rect">
            <a:avLst/>
          </a:prstGeom>
          <a:noFill/>
          <a:ln w="9525">
            <a:noFill/>
          </a:ln>
        </p:spPr>
        <p:txBody>
          <a:bodyPr lIns="91433" tIns="45716" rIns="91433" bIns="45716" anchor="b" anchorCtr="0"/>
          <a:lstStyle/>
          <a:p>
            <a:pPr lvl="0" algn="r"/>
            <a:fld id="{9A0DB2DC-4C9A-4742-B13C-FB6460FD3503}" type="slidenum">
              <a:rPr lang="en-US" sz="1200" i="0" dirty="0"/>
              <a:pPr lvl="0" algn="r"/>
              <a:t>119</a:t>
            </a:fld>
            <a:endParaRPr lang="en-US" sz="1200" i="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i="0" dirty="0"/>
              <a:pPr lvl="0" algn="r"/>
              <a:t>123</a:t>
            </a:fld>
            <a:endParaRPr lang="en-US" sz="1200" i="0" dirty="0"/>
          </a:p>
        </p:txBody>
      </p:sp>
      <p:sp>
        <p:nvSpPr>
          <p:cNvPr id="980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</p:spPr>
      </p:sp>
      <p:sp>
        <p:nvSpPr>
          <p:cNvPr id="980995" name="Notes Placeholder 2"/>
          <p:cNvSpPr>
            <a:spLocks noGrp="1"/>
          </p:cNvSpPr>
          <p:nvPr>
            <p:ph type="body" idx="1"/>
          </p:nvPr>
        </p:nvSpPr>
        <p:spPr/>
        <p:txBody>
          <a:bodyPr vert="horz" wrap="square" lIns="91433" tIns="45716" rIns="91433" bIns="45716" anchor="t" anchorCtr="0"/>
          <a:lstStyle/>
          <a:p>
            <a:pPr lvl="0"/>
            <a:endParaRPr dirty="0"/>
          </a:p>
        </p:txBody>
      </p:sp>
      <p:sp>
        <p:nvSpPr>
          <p:cNvPr id="980996" name="Slide Number Placeholder 3"/>
          <p:cNvSpPr txBox="1">
            <a:spLocks noGrp="1"/>
          </p:cNvSpPr>
          <p:nvPr/>
        </p:nvSpPr>
        <p:spPr>
          <a:xfrm>
            <a:off x="3883025" y="8685213"/>
            <a:ext cx="2973388" cy="457200"/>
          </a:xfrm>
          <a:prstGeom prst="rect">
            <a:avLst/>
          </a:prstGeom>
          <a:noFill/>
          <a:ln w="9525">
            <a:noFill/>
          </a:ln>
        </p:spPr>
        <p:txBody>
          <a:bodyPr lIns="91433" tIns="45716" rIns="91433" bIns="45716" anchor="b" anchorCtr="0"/>
          <a:lstStyle/>
          <a:p>
            <a:pPr lvl="0" algn="r"/>
            <a:fld id="{9A0DB2DC-4C9A-4742-B13C-FB6460FD3503}" type="slidenum">
              <a:rPr lang="en-US" sz="1200" i="0" dirty="0"/>
              <a:pPr lvl="0" algn="r"/>
              <a:t>123</a:t>
            </a:fld>
            <a:endParaRPr lang="en-US" sz="1200" i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i="0" dirty="0"/>
              <a:pPr lvl="0" algn="r"/>
              <a:t>124</a:t>
            </a:fld>
            <a:endParaRPr lang="en-US" sz="1200" i="0" dirty="0"/>
          </a:p>
        </p:txBody>
      </p:sp>
      <p:sp>
        <p:nvSpPr>
          <p:cNvPr id="983042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</p:spPr>
      </p:sp>
      <p:sp>
        <p:nvSpPr>
          <p:cNvPr id="983043" name="Rectangle 3"/>
          <p:cNvSpPr>
            <a:spLocks noGrp="1"/>
          </p:cNvSpPr>
          <p:nvPr>
            <p:ph type="body" idx="1"/>
          </p:nvPr>
        </p:nvSpPr>
        <p:spPr/>
        <p:txBody>
          <a:bodyPr vert="horz" wrap="square" lIns="91433" tIns="45716" rIns="91433" bIns="45716" anchor="t" anchorCtr="0"/>
          <a:lstStyle/>
          <a:p>
            <a:pPr lvl="0"/>
            <a:r>
              <a:rPr dirty="0"/>
              <a:t>Answer:</a:t>
            </a:r>
          </a:p>
          <a:p>
            <a:pPr lvl="0"/>
            <a:endParaRPr dirty="0"/>
          </a:p>
          <a:p>
            <a:pPr lvl="0"/>
            <a:endParaRPr dirty="0"/>
          </a:p>
          <a:p>
            <a:pPr lvl="0"/>
            <a:endParaRPr dirty="0"/>
          </a:p>
          <a:p>
            <a:pPr lvl="0"/>
            <a:endParaRPr dirty="0"/>
          </a:p>
          <a:p>
            <a:pPr lvl="0"/>
            <a:endParaRPr dirty="0"/>
          </a:p>
          <a:p>
            <a:pPr lvl="0"/>
            <a:r>
              <a:rPr dirty="0"/>
              <a:t>egrep "\&lt;C\&gt;" ideas.txt</a:t>
            </a:r>
          </a:p>
          <a:p>
            <a:pPr lvl="0"/>
            <a:r>
              <a:rPr dirty="0"/>
              <a:t>egrep "^ACT|^Scene" hamlet.txt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i="0" dirty="0"/>
              <a:pPr lvl="0" algn="r"/>
              <a:t>127</a:t>
            </a:fld>
            <a:endParaRPr lang="en-US" sz="1200" i="0" dirty="0"/>
          </a:p>
        </p:txBody>
      </p:sp>
      <p:sp>
        <p:nvSpPr>
          <p:cNvPr id="985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</p:spPr>
      </p:sp>
      <p:sp>
        <p:nvSpPr>
          <p:cNvPr id="985091" name="Notes Placeholder 2"/>
          <p:cNvSpPr>
            <a:spLocks noGrp="1"/>
          </p:cNvSpPr>
          <p:nvPr>
            <p:ph type="body" idx="1"/>
          </p:nvPr>
        </p:nvSpPr>
        <p:spPr/>
        <p:txBody>
          <a:bodyPr vert="horz" wrap="square" lIns="91433" tIns="45716" rIns="91433" bIns="45716" anchor="t" anchorCtr="0"/>
          <a:lstStyle/>
          <a:p>
            <a:pPr lvl="0"/>
            <a:endParaRPr dirty="0"/>
          </a:p>
        </p:txBody>
      </p:sp>
      <p:sp>
        <p:nvSpPr>
          <p:cNvPr id="985092" name="Slide Number Placeholder 3"/>
          <p:cNvSpPr txBox="1">
            <a:spLocks noGrp="1"/>
          </p:cNvSpPr>
          <p:nvPr/>
        </p:nvSpPr>
        <p:spPr>
          <a:xfrm>
            <a:off x="3883025" y="8685213"/>
            <a:ext cx="2973388" cy="457200"/>
          </a:xfrm>
          <a:prstGeom prst="rect">
            <a:avLst/>
          </a:prstGeom>
          <a:noFill/>
          <a:ln w="9525">
            <a:noFill/>
          </a:ln>
        </p:spPr>
        <p:txBody>
          <a:bodyPr lIns="91433" tIns="45716" rIns="91433" bIns="45716" anchor="b" anchorCtr="0"/>
          <a:lstStyle/>
          <a:p>
            <a:pPr lvl="0" algn="r"/>
            <a:fld id="{9A0DB2DC-4C9A-4742-B13C-FB6460FD3503}" type="slidenum">
              <a:rPr lang="en-US" sz="1200" i="0" dirty="0"/>
              <a:pPr lvl="0" algn="r"/>
              <a:t>127</a:t>
            </a:fld>
            <a:endParaRPr lang="en-US" sz="1200" i="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7A54-BF75-43CF-B9A0-234F7919A979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75D2-8977-4D6D-8521-C87564BA890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7A54-BF75-43CF-B9A0-234F7919A979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75D2-8977-4D6D-8521-C87564BA890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7A54-BF75-43CF-B9A0-234F7919A979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75D2-8977-4D6D-8521-C87564BA890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7A54-BF75-43CF-B9A0-234F7919A979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75D2-8977-4D6D-8521-C87564BA890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7A54-BF75-43CF-B9A0-234F7919A979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75D2-8977-4D6D-8521-C87564BA890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7A54-BF75-43CF-B9A0-234F7919A979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75D2-8977-4D6D-8521-C87564BA890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7A54-BF75-43CF-B9A0-234F7919A979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75D2-8977-4D6D-8521-C87564BA890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7A54-BF75-43CF-B9A0-234F7919A979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75D2-8977-4D6D-8521-C87564BA890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7A54-BF75-43CF-B9A0-234F7919A979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75D2-8977-4D6D-8521-C87564BA890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7A54-BF75-43CF-B9A0-234F7919A979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75D2-8977-4D6D-8521-C87564BA890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7A54-BF75-43CF-B9A0-234F7919A979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75D2-8977-4D6D-8521-C87564BA890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37A54-BF75-43CF-B9A0-234F7919A979}" type="datetimeFigureOut">
              <a:rPr lang="en-IN" smtClean="0"/>
              <a:pPr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C75D2-8977-4D6D-8521-C87564BA890A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 /><Relationship Id="rId1" Type="http://schemas.openxmlformats.org/officeDocument/2006/relationships/slideLayout" Target="../slideLayouts/slideLayout2.xml" 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 /><Relationship Id="rId2" Type="http://schemas.openxmlformats.org/officeDocument/2006/relationships/image" Target="../media/image62.png" /><Relationship Id="rId1" Type="http://schemas.openxmlformats.org/officeDocument/2006/relationships/slideLayout" Target="../slideLayouts/slideLayout6.xml" 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 /><Relationship Id="rId1" Type="http://schemas.openxmlformats.org/officeDocument/2006/relationships/slideLayout" Target="../slideLayouts/slideLayout2.xml" 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2.xml" 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 /><Relationship Id="rId1" Type="http://schemas.openxmlformats.org/officeDocument/2006/relationships/slideLayout" Target="../slideLayouts/slideLayout2.xml" 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 /><Relationship Id="rId1" Type="http://schemas.openxmlformats.org/officeDocument/2006/relationships/slideLayout" Target="../slideLayouts/slideLayout2.xml" 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 /><Relationship Id="rId1" Type="http://schemas.openxmlformats.org/officeDocument/2006/relationships/slideLayout" Target="../slideLayouts/slideLayout2.xml" 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 /><Relationship Id="rId2" Type="http://schemas.openxmlformats.org/officeDocument/2006/relationships/image" Target="../media/image69.png" /><Relationship Id="rId1" Type="http://schemas.openxmlformats.org/officeDocument/2006/relationships/slideLayout" Target="../slideLayouts/slideLayout2.xml" 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 /><Relationship Id="rId1" Type="http://schemas.openxmlformats.org/officeDocument/2006/relationships/slideLayout" Target="../slideLayouts/slideLayout2.xml" 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 /><Relationship Id="rId1" Type="http://schemas.openxmlformats.org/officeDocument/2006/relationships/slideLayout" Target="../slideLayouts/slideLayout2.xml" 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7.xml" 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7.xml" 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7.xml" 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 /><Relationship Id="rId3" Type="http://schemas.openxmlformats.org/officeDocument/2006/relationships/image" Target="../media/image4.png" /><Relationship Id="rId7" Type="http://schemas.openxmlformats.org/officeDocument/2006/relationships/image" Target="../media/image8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7.png" /><Relationship Id="rId11" Type="http://schemas.openxmlformats.org/officeDocument/2006/relationships/image" Target="../media/image12.png" /><Relationship Id="rId5" Type="http://schemas.openxmlformats.org/officeDocument/2006/relationships/image" Target="../media/image6.png" /><Relationship Id="rId10" Type="http://schemas.openxmlformats.org/officeDocument/2006/relationships/image" Target="../media/image11.png" /><Relationship Id="rId4" Type="http://schemas.openxmlformats.org/officeDocument/2006/relationships/image" Target="../media/image5.png" /><Relationship Id="rId9" Type="http://schemas.openxmlformats.org/officeDocument/2006/relationships/image" Target="../media/image10.pn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 /><Relationship Id="rId3" Type="http://schemas.openxmlformats.org/officeDocument/2006/relationships/image" Target="../media/image17.png" /><Relationship Id="rId7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0.png" /><Relationship Id="rId5" Type="http://schemas.openxmlformats.org/officeDocument/2006/relationships/image" Target="../media/image19.png" /><Relationship Id="rId10" Type="http://schemas.openxmlformats.org/officeDocument/2006/relationships/image" Target="../media/image23.png" /><Relationship Id="rId4" Type="http://schemas.openxmlformats.org/officeDocument/2006/relationships/image" Target="../media/image18.png" /><Relationship Id="rId9" Type="http://schemas.openxmlformats.org/officeDocument/2006/relationships/image" Target="../media/image22.pn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6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pro.com/" TargetMode="External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Relationship Id="rId4" Type="http://schemas.openxmlformats.org/officeDocument/2006/relationships/hyperlink" Target="http://www.wipro.com/" TargetMode="External" 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2.xml" 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 /><Relationship Id="rId1" Type="http://schemas.openxmlformats.org/officeDocument/2006/relationships/slideLayout" Target="../slideLayouts/slideLayout2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 /><Relationship Id="rId1" Type="http://schemas.openxmlformats.org/officeDocument/2006/relationships/slideLayout" Target="../slideLayouts/slideLayout2.xml" 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 /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2.xml" 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2.xml" 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 /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2.xml" 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4.xml" 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2.xml" 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2.xml" 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2.xml" 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2.xml" 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2.xml" 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 /><Relationship Id="rId1" Type="http://schemas.openxmlformats.org/officeDocument/2006/relationships/slideLayout" Target="../slideLayouts/slideLayout6.xml" 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2.xml" 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2.xml" 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 /><Relationship Id="rId2" Type="http://schemas.openxmlformats.org/officeDocument/2006/relationships/image" Target="../media/image58.png" /><Relationship Id="rId1" Type="http://schemas.openxmlformats.org/officeDocument/2006/relationships/slideLayout" Target="../slideLayouts/slideLayout2.xml" 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4025" y="246459"/>
            <a:ext cx="9639300" cy="1049337"/>
          </a:xfrm>
        </p:spPr>
        <p:txBody>
          <a:bodyPr>
            <a:normAutofit/>
          </a:bodyPr>
          <a:lstStyle/>
          <a:p>
            <a:pPr algn="l"/>
            <a:r>
              <a:rPr lang="en-IN" sz="4800" b="1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R.M.D. Engineering College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799" y="1811986"/>
            <a:ext cx="9319727" cy="37397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3200" b="1" spc="-5" dirty="0">
                <a:latin typeface="Tahoma" panose="020B0604030504040204"/>
                <a:cs typeface="Tahoma" panose="020B0604030504040204"/>
              </a:rPr>
              <a:t>22CS202</a:t>
            </a:r>
            <a:endParaRPr lang="en-IN" sz="3200" dirty="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50000"/>
              </a:lnSpc>
            </a:pPr>
            <a:r>
              <a:rPr lang="en-IN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PROGRAMMING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UNIT IV</a:t>
            </a:r>
          </a:p>
        </p:txBody>
      </p:sp>
      <p:pic>
        <p:nvPicPr>
          <p:cNvPr id="1026" name="Picture 2" descr="Image result for rmd colleg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13506"/>
            <a:ext cx="1315244" cy="131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27years rmk colleg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141286"/>
            <a:ext cx="108585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FFEB55A-EF06-1B43-B17A-4CEFF09B5D06}"/>
              </a:ext>
            </a:extLst>
          </p:cNvPr>
          <p:cNvSpPr/>
          <p:nvPr/>
        </p:nvSpPr>
        <p:spPr>
          <a:xfrm>
            <a:off x="192251" y="765015"/>
            <a:ext cx="6329848" cy="57596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interface Addable{  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int add(int </a:t>
            </a:r>
            <a:r>
              <a:rPr lang="en-IN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a,int</a:t>
            </a: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b);  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}  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public class LambdaExpressionExample5{  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public static void main(String[] </a:t>
            </a:r>
            <a:r>
              <a:rPr lang="en-IN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args</a:t>
            </a: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) {  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      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    // Multiple parameters in lambda expression  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    Addable ad1=(</a:t>
            </a:r>
            <a:r>
              <a:rPr lang="en-IN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a,b</a:t>
            </a: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)-&gt;(</a:t>
            </a:r>
            <a:r>
              <a:rPr lang="en-IN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a+b</a:t>
            </a: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);  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    </a:t>
            </a:r>
            <a:r>
              <a:rPr lang="en-IN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System.out.println</a:t>
            </a: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(ad1.add(10,20));  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      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    // Multiple parameters with data type in lambda expression  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    Addable ad2=(int </a:t>
            </a:r>
            <a:r>
              <a:rPr lang="en-IN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a,int</a:t>
            </a: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b)-&gt;(</a:t>
            </a:r>
            <a:r>
              <a:rPr lang="en-IN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a+b</a:t>
            </a: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);  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    </a:t>
            </a:r>
            <a:r>
              <a:rPr lang="en-IN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System.out.println</a:t>
            </a: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(ad2.add(100,200));  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}  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} </a:t>
            </a:r>
            <a:endParaRPr lang="en-IN" sz="1600" i="0" u="none" strike="noStrike" baseline="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85420"/>
            <a:ext cx="3362325" cy="67494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Example 2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09E57-D1C8-8477-B86E-83F5C2BCC0FA}"/>
              </a:ext>
            </a:extLst>
          </p:cNvPr>
          <p:cNvSpPr txBox="1">
            <a:spLocks/>
          </p:cNvSpPr>
          <p:nvPr/>
        </p:nvSpPr>
        <p:spPr>
          <a:xfrm>
            <a:off x="7428820" y="427545"/>
            <a:ext cx="3362325" cy="6749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/>
              <a:t>Output: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3CE15B-1ECC-1958-7C0E-BF0ED25F97CD}"/>
              </a:ext>
            </a:extLst>
          </p:cNvPr>
          <p:cNvSpPr txBox="1"/>
          <p:nvPr/>
        </p:nvSpPr>
        <p:spPr>
          <a:xfrm>
            <a:off x="8966718" y="279204"/>
            <a:ext cx="2864498" cy="11199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30</a:t>
            </a:r>
          </a:p>
          <a:p>
            <a:pPr>
              <a:lnSpc>
                <a:spcPct val="20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300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80985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547253"/>
            <a:ext cx="11151998" cy="4994912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552837" y="426485"/>
            <a:ext cx="1055059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MAP INTERFACES:</a:t>
            </a:r>
          </a:p>
          <a:p>
            <a:endParaRPr lang="en-IN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sz="18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sz="18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sz="18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sz="18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sz="18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Map Interface:</a:t>
            </a:r>
            <a:endParaRPr lang="en-IN" sz="18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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Map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interface maps unique keys to values.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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A key is an object that you use to retrieve a value at a later date.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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Given a key and a value, you can store the value in 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Map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object.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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After the value is stored, you can retrieve it by using its key. </a:t>
            </a:r>
          </a:p>
          <a:p>
            <a:pPr>
              <a:lnSpc>
                <a:spcPct val="150000"/>
              </a:lnSpc>
            </a:pPr>
            <a:endParaRPr lang="en-IN" sz="18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139" y="1005494"/>
            <a:ext cx="9501214" cy="277910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"/>
            <a:ext cx="8930951" cy="444296"/>
          </a:xfrm>
        </p:spPr>
        <p:txBody>
          <a:bodyPr>
            <a:normAutofit fontScale="90000"/>
          </a:bodyPr>
          <a:lstStyle/>
          <a:p>
            <a:b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en-IN" sz="22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Methods Declared by </a:t>
            </a:r>
            <a:r>
              <a:rPr lang="en-IN" sz="22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Map:</a:t>
            </a:r>
            <a:br>
              <a:rPr lang="en-IN" sz="22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</a:br>
            <a:endParaRPr lang="en-IN" sz="2200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1547813"/>
            <a:ext cx="11152188" cy="4994275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390" y="444297"/>
            <a:ext cx="10028109" cy="2811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48" y="3204878"/>
            <a:ext cx="10002952" cy="3445478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547253"/>
            <a:ext cx="11151998" cy="4994912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501" y="685800"/>
            <a:ext cx="10334299" cy="57658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749300"/>
            <a:ext cx="11544300" cy="56007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547253"/>
            <a:ext cx="11151998" cy="4994912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2" y="103538"/>
            <a:ext cx="10179438" cy="6628389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547253"/>
            <a:ext cx="11151998" cy="4994912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776770" y="506972"/>
            <a:ext cx="10594863" cy="1708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SortedMap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Interface:</a:t>
            </a:r>
            <a:endParaRPr lang="en-IN" sz="18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SortedMap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interface extends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Map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. It ensures that the entries are maintained in ascending order based on the keys.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Methods Declared by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SortedMap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: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87" y="2425227"/>
            <a:ext cx="9737670" cy="3686324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547253"/>
            <a:ext cx="11151998" cy="4994912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27485" y="367011"/>
            <a:ext cx="10541258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NavigableMap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Interface:</a:t>
            </a:r>
            <a:endParaRPr lang="en-IN" sz="18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NavigableMap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interface extends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SortedMap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and declares the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behavior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of a map that supports the retrieval of entries based on the closest match to a given 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keyorkeys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. The Methods Declared by </a:t>
            </a:r>
            <a:endParaRPr lang="en-IN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NavigableMap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:</a:t>
            </a:r>
          </a:p>
          <a:p>
            <a:pPr algn="just">
              <a:lnSpc>
                <a:spcPct val="150000"/>
              </a:lnSpc>
            </a:pP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66" y="1979444"/>
            <a:ext cx="8441871" cy="4769364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547253"/>
            <a:ext cx="11151998" cy="4994912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69" y="315835"/>
            <a:ext cx="8768045" cy="2753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69" y="3069771"/>
            <a:ext cx="8741775" cy="2856524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547253"/>
            <a:ext cx="11151998" cy="4994912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82" y="443814"/>
            <a:ext cx="9021354" cy="6098351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1134" y="362264"/>
            <a:ext cx="10690499" cy="4994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Map.Entry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Interface:</a:t>
            </a:r>
            <a:endParaRPr lang="en-IN" sz="18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Map.Entry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interface enables you to work with a map entry. Recall that the</a:t>
            </a:r>
            <a:r>
              <a:rPr lang="en-IN" sz="180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entrySet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()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method declared by the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Map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interface returns a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Set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containing the map entries. Each of these set elements is a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Map.Entry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object.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Non-Static Methods Declared by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Map.Entry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:</a:t>
            </a:r>
          </a:p>
          <a:p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38" y="2095628"/>
            <a:ext cx="10874962" cy="43178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85420"/>
            <a:ext cx="3362325" cy="67494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Block Lambda Expression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47DA4-2BCA-7DD8-43F3-A09C8E9D0FBB}"/>
              </a:ext>
            </a:extLst>
          </p:cNvPr>
          <p:cNvSpPr txBox="1"/>
          <p:nvPr/>
        </p:nvSpPr>
        <p:spPr>
          <a:xfrm>
            <a:off x="212270" y="860360"/>
            <a:ext cx="6216521" cy="373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 right side of the lambda operator consists of a block of code that can contain more than one Statement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 A block lambda is easy to create. Simply enclose the body within braces as you would any other block of statements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we must explicitly use a return statement to return a value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DEC82-950A-0059-BCE6-833F603ADA7A}"/>
              </a:ext>
            </a:extLst>
          </p:cNvPr>
          <p:cNvSpPr/>
          <p:nvPr/>
        </p:nvSpPr>
        <p:spPr>
          <a:xfrm>
            <a:off x="6428791" y="185420"/>
            <a:ext cx="5728220" cy="6318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IN" sz="16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Example 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interface 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NumericFunc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{  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int 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func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IN" sz="1600" i="0" u="none" strike="noStrike" baseline="0" dirty="0" err="1">
                <a:solidFill>
                  <a:srgbClr val="7C0052"/>
                </a:solidFill>
                <a:latin typeface="Arial" panose="020B0604020202020204" pitchFamily="34" charset="0"/>
              </a:rPr>
              <a:t>int</a:t>
            </a:r>
            <a:r>
              <a:rPr lang="en-IN" sz="1600" i="0" u="none" strike="noStrike" baseline="0" dirty="0" err="1">
                <a:solidFill>
                  <a:srgbClr val="6A3B3B"/>
                </a:solidFill>
                <a:latin typeface="Arial" panose="020B0604020202020204" pitchFamily="34" charset="0"/>
              </a:rPr>
              <a:t>n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public class 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LB4{</a:t>
            </a:r>
          </a:p>
          <a:p>
            <a:pPr>
              <a:lnSpc>
                <a:spcPct val="150000"/>
              </a:lnSpc>
            </a:pPr>
            <a:endParaRPr lang="en-IN" sz="1600" i="0" u="none" strike="noStrike" baseline="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public static void 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main(String[] </a:t>
            </a:r>
            <a:r>
              <a:rPr lang="en-IN" sz="1600" i="0" u="none" strike="noStrike" baseline="0" dirty="0" err="1">
                <a:solidFill>
                  <a:srgbClr val="6A3B3B"/>
                </a:solidFill>
                <a:latin typeface="Arial" panose="020B0604020202020204" pitchFamily="34" charset="0"/>
              </a:rPr>
              <a:t>args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 {  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NumericFunc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600" i="0" u="none" strike="noStrike" baseline="0" dirty="0">
                <a:solidFill>
                  <a:srgbClr val="6A3B3B"/>
                </a:solidFill>
                <a:latin typeface="Arial" panose="020B0604020202020204" pitchFamily="34" charset="0"/>
              </a:rPr>
              <a:t>factorial 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= (</a:t>
            </a:r>
            <a:r>
              <a:rPr lang="en-IN" sz="1600" i="0" u="none" strike="noStrike" baseline="0" dirty="0">
                <a:solidFill>
                  <a:srgbClr val="6A3B3B"/>
                </a:solidFill>
                <a:latin typeface="Arial" panose="020B0604020202020204" pitchFamily="34" charset="0"/>
              </a:rPr>
              <a:t>n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 -&gt;{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int </a:t>
            </a:r>
            <a:r>
              <a:rPr lang="en-IN" sz="1600" i="0" u="none" strike="noStrike" baseline="0" dirty="0">
                <a:solidFill>
                  <a:srgbClr val="6A3B3B"/>
                </a:solidFill>
                <a:latin typeface="Arial" panose="020B0604020202020204" pitchFamily="34" charset="0"/>
              </a:rPr>
              <a:t>result 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=1;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for 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IN" sz="16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int </a:t>
            </a:r>
            <a:r>
              <a:rPr lang="en-IN" sz="1600" i="0" u="none" strike="noStrike" baseline="0" dirty="0" err="1">
                <a:solidFill>
                  <a:srgbClr val="6A3B3B"/>
                </a:solidFill>
                <a:latin typeface="Arial" panose="020B0604020202020204" pitchFamily="34" charset="0"/>
              </a:rPr>
              <a:t>i</a:t>
            </a:r>
            <a:r>
              <a:rPr lang="en-IN" sz="1600" i="0" u="none" strike="noStrike" baseline="0" dirty="0">
                <a:solidFill>
                  <a:srgbClr val="6A3B3B"/>
                </a:solidFill>
                <a:latin typeface="Arial" panose="020B0604020202020204" pitchFamily="34" charset="0"/>
              </a:rPr>
              <a:t> 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= 1; </a:t>
            </a:r>
            <a:r>
              <a:rPr lang="en-IN" sz="1600" i="0" u="none" strike="noStrike" baseline="0" dirty="0" err="1">
                <a:solidFill>
                  <a:srgbClr val="6A3B3B"/>
                </a:solidFill>
                <a:latin typeface="Arial" panose="020B0604020202020204" pitchFamily="34" charset="0"/>
              </a:rPr>
              <a:t>i</a:t>
            </a:r>
            <a:r>
              <a:rPr lang="en-IN" sz="1600" i="0" u="none" strike="noStrike" baseline="0" dirty="0">
                <a:solidFill>
                  <a:srgbClr val="6A3B3B"/>
                </a:solidFill>
                <a:latin typeface="Arial" panose="020B0604020202020204" pitchFamily="34" charset="0"/>
              </a:rPr>
              <a:t> 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&lt;= </a:t>
            </a:r>
            <a:r>
              <a:rPr lang="en-IN" sz="1600" i="0" u="none" strike="noStrike" baseline="0" dirty="0">
                <a:solidFill>
                  <a:srgbClr val="6A3B3B"/>
                </a:solidFill>
                <a:latin typeface="Arial" panose="020B0604020202020204" pitchFamily="34" charset="0"/>
              </a:rPr>
              <a:t>n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; </a:t>
            </a:r>
            <a:r>
              <a:rPr lang="en-IN" sz="1600" i="0" u="none" strike="noStrike" baseline="0" dirty="0" err="1">
                <a:solidFill>
                  <a:srgbClr val="6A3B3B"/>
                </a:solidFill>
                <a:latin typeface="Arial" panose="020B0604020202020204" pitchFamily="34" charset="0"/>
              </a:rPr>
              <a:t>i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++)  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IN" sz="1600" i="0" u="none" strike="noStrike" baseline="0" dirty="0">
                <a:solidFill>
                  <a:srgbClr val="6A3B3B"/>
                </a:solidFill>
                <a:latin typeface="Arial" panose="020B0604020202020204" pitchFamily="34" charset="0"/>
              </a:rPr>
              <a:t>result 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IN" sz="1600" i="0" u="none" strike="noStrike" baseline="0" dirty="0" err="1">
                <a:solidFill>
                  <a:srgbClr val="6A3B3B"/>
                </a:solidFill>
                <a:latin typeface="Arial" panose="020B0604020202020204" pitchFamily="34" charset="0"/>
              </a:rPr>
              <a:t>i</a:t>
            </a:r>
            <a:r>
              <a:rPr lang="en-IN" sz="1600" i="0" u="none" strike="noStrike" baseline="0" dirty="0">
                <a:solidFill>
                  <a:srgbClr val="6A3B3B"/>
                </a:solidFill>
                <a:latin typeface="Arial" panose="020B0604020202020204" pitchFamily="34" charset="0"/>
              </a:rPr>
              <a:t> 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r>
              <a:rPr lang="en-IN" sz="1600" i="0" u="none" strike="noStrike" baseline="0" dirty="0">
                <a:solidFill>
                  <a:srgbClr val="6A3B3B"/>
                </a:solidFill>
                <a:latin typeface="Arial" panose="020B0604020202020204" pitchFamily="34" charset="0"/>
              </a:rPr>
              <a:t>result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Return </a:t>
            </a:r>
            <a:r>
              <a:rPr lang="en-IN" sz="1600" i="0" u="none" strike="noStrike" baseline="0" dirty="0">
                <a:solidFill>
                  <a:srgbClr val="6A3B3B"/>
                </a:solidFill>
                <a:latin typeface="Arial" panose="020B0604020202020204" pitchFamily="34" charset="0"/>
              </a:rPr>
              <a:t>result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};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System.</a:t>
            </a:r>
            <a:r>
              <a:rPr lang="en-IN" sz="1600" i="1" u="none" strike="noStrike" baseline="0" dirty="0" err="1">
                <a:solidFill>
                  <a:srgbClr val="0000C0"/>
                </a:solidFill>
                <a:latin typeface="Arial" panose="020B0604020202020204" pitchFamily="34" charset="0"/>
              </a:rPr>
              <a:t>out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.println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IN" sz="1600" i="0" u="none" strike="noStrike" baseline="0" dirty="0">
                <a:solidFill>
                  <a:srgbClr val="2A00FF"/>
                </a:solidFill>
                <a:latin typeface="Arial" panose="020B0604020202020204" pitchFamily="34" charset="0"/>
              </a:rPr>
              <a:t>"The factorial is " 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  <a:r>
              <a:rPr lang="en-IN" sz="1600" i="0" u="none" strike="noStrike" baseline="0" dirty="0" err="1">
                <a:solidFill>
                  <a:srgbClr val="6A3B3B"/>
                </a:solidFill>
                <a:latin typeface="Arial" panose="020B0604020202020204" pitchFamily="34" charset="0"/>
              </a:rPr>
              <a:t>factorial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.func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(3));  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System.</a:t>
            </a:r>
            <a:r>
              <a:rPr lang="en-IN" sz="1600" i="1" u="none" strike="noStrike" baseline="0" dirty="0" err="1">
                <a:solidFill>
                  <a:srgbClr val="0000C0"/>
                </a:solidFill>
                <a:latin typeface="Arial" panose="020B0604020202020204" pitchFamily="34" charset="0"/>
              </a:rPr>
              <a:t>out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.println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IN" sz="1600" i="0" u="none" strike="noStrike" baseline="0" dirty="0">
                <a:solidFill>
                  <a:srgbClr val="2A00FF"/>
                </a:solidFill>
                <a:latin typeface="Arial" panose="020B0604020202020204" pitchFamily="34" charset="0"/>
              </a:rPr>
              <a:t>"The factorial is " 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  <a:r>
              <a:rPr lang="en-IN" sz="1600" i="0" u="none" strike="noStrike" baseline="0" dirty="0" err="1">
                <a:solidFill>
                  <a:srgbClr val="6A3B3B"/>
                </a:solidFill>
                <a:latin typeface="Arial" panose="020B0604020202020204" pitchFamily="34" charset="0"/>
              </a:rPr>
              <a:t>factorial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.func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(5));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  <a:endParaRPr lang="en-IN" sz="1600" i="0" u="none" strike="noStrike" baseline="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72DCA3-5EC3-08F7-D337-38520B99E724}"/>
              </a:ext>
            </a:extLst>
          </p:cNvPr>
          <p:cNvSpPr txBox="1">
            <a:spLocks/>
          </p:cNvSpPr>
          <p:nvPr/>
        </p:nvSpPr>
        <p:spPr>
          <a:xfrm>
            <a:off x="428625" y="5139251"/>
            <a:ext cx="3362325" cy="6749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/>
              <a:t>Output: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22E82-2664-2941-32C6-A48F91F48134}"/>
              </a:ext>
            </a:extLst>
          </p:cNvPr>
          <p:cNvSpPr txBox="1"/>
          <p:nvPr/>
        </p:nvSpPr>
        <p:spPr>
          <a:xfrm>
            <a:off x="1966523" y="4990910"/>
            <a:ext cx="4051722" cy="11199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The factorial is 6</a:t>
            </a:r>
          </a:p>
          <a:p>
            <a:pPr>
              <a:lnSpc>
                <a:spcPct val="20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The factorial is 120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661001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547253"/>
            <a:ext cx="11151998" cy="4994912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608822" y="279400"/>
            <a:ext cx="10671887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MAP CLASSES:</a:t>
            </a:r>
          </a:p>
          <a:p>
            <a:endParaRPr lang="en-IN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endParaRPr lang="en-IN" sz="18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AbstractMap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is a super class for all concrete map implementations.</a:t>
            </a:r>
          </a:p>
          <a:p>
            <a:pPr algn="just">
              <a:lnSpc>
                <a:spcPct val="150000"/>
              </a:lnSpc>
            </a:pP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HashMap Class:</a:t>
            </a:r>
            <a:endParaRPr lang="en-IN" sz="18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HashMap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class extends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AbstractMap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and implements the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Map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interface. It uses a hash table to store the map. This allows the execution time of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get()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and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put()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to remain constant even for large sets.</a:t>
            </a:r>
            <a:endParaRPr lang="en-IN" b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85" y="739836"/>
            <a:ext cx="10996515" cy="3565464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547253"/>
            <a:ext cx="11151998" cy="4994912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739450" y="576664"/>
            <a:ext cx="1063218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following constructors are defined:</a:t>
            </a:r>
          </a:p>
          <a:p>
            <a:pPr>
              <a:lnSpc>
                <a:spcPct val="150000"/>
              </a:lnSpc>
            </a:pP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	HashMap()</a:t>
            </a:r>
            <a:endParaRPr lang="en-IN" sz="18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	HashMap(Map&lt;? extends K, ? extends V&gt;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m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	HashMap(int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capacity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	HashMap(int </a:t>
            </a:r>
            <a:r>
              <a:rPr lang="en-IN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capacity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, float </a:t>
            </a:r>
            <a:r>
              <a:rPr lang="en-IN" sz="24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fillRatio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)</a:t>
            </a:r>
            <a:endParaRPr lang="en-IN" sz="18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Example:</a:t>
            </a:r>
            <a:endParaRPr lang="en-IN" sz="18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</a:p>
          <a:p>
            <a:r>
              <a:rPr lang="en-IN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lass 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HashMapDemo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{</a:t>
            </a:r>
          </a:p>
          <a:p>
            <a:r>
              <a:rPr lang="en-IN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ublic static void main (String 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args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[]) {</a:t>
            </a:r>
          </a:p>
          <a:p>
            <a:r>
              <a:rPr lang="en-IN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 Create a 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hashmap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HashMap&lt;String, Double&gt; hm = new HashMap&lt;String, Double&gt;();</a:t>
            </a:r>
          </a:p>
          <a:p>
            <a:r>
              <a:rPr lang="en-IN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 Put elements to the map</a:t>
            </a:r>
          </a:p>
          <a:p>
            <a:r>
              <a:rPr lang="en-IN" sz="18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hm.put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("John Doe", new Double (3434.34)); 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hm.put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("Tom Smith", new Double (123.22)); 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hm.put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("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JaneBaker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",new Double (1378.00)); 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hm.put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("Tod Hall", new Double (99.22)); 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hm.put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("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RalphSmith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",new Double (-19.08));</a:t>
            </a:r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718457"/>
            <a:ext cx="11151998" cy="5823708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017037" y="309311"/>
            <a:ext cx="1024501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 Get a set of the entries.</a:t>
            </a:r>
          </a:p>
          <a:p>
            <a:r>
              <a:rPr lang="en-US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Set&lt;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Map.Entry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&lt;String, Double&gt;&gt; set =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hm.entrySet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();</a:t>
            </a:r>
          </a:p>
          <a:p>
            <a:r>
              <a:rPr lang="en-IN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//Display the set.</a:t>
            </a:r>
          </a:p>
          <a:p>
            <a:r>
              <a:rPr lang="en-IN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 (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Map.Entry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&lt;String, Double&gt; me: set) </a:t>
            </a:r>
          </a:p>
          <a:p>
            <a:r>
              <a:rPr lang="en-IN" sz="18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 </a:t>
            </a:r>
            <a:r>
              <a:rPr lang="en-IN" sz="180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System.out.print</a:t>
            </a:r>
            <a:r>
              <a:rPr lang="en-IN" sz="18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IN" sz="180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me.getKey</a:t>
            </a:r>
            <a:r>
              <a:rPr lang="en-IN" sz="18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()+":");</a:t>
            </a:r>
          </a:p>
          <a:p>
            <a:r>
              <a:rPr lang="en-IN" sz="18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IN" sz="180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System.out.println</a:t>
            </a:r>
            <a:r>
              <a:rPr lang="en-IN" sz="18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IN" sz="180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me.getValue</a:t>
            </a:r>
            <a:r>
              <a:rPr lang="en-IN" sz="18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());</a:t>
            </a:r>
          </a:p>
          <a:p>
            <a:r>
              <a:rPr lang="en-IN" sz="18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r>
              <a:rPr lang="en-IN" sz="180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System.out.println</a:t>
            </a:r>
            <a:r>
              <a:rPr lang="en-IN" sz="18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();</a:t>
            </a:r>
          </a:p>
          <a:p>
            <a:r>
              <a:rPr lang="en-IN" sz="18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 Deposit 1000 into John Doe’s account.</a:t>
            </a:r>
          </a:p>
          <a:p>
            <a:r>
              <a:rPr lang="en-US" sz="18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Double balance = </a:t>
            </a:r>
            <a:r>
              <a:rPr lang="en-US" sz="180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hm.get</a:t>
            </a:r>
            <a:r>
              <a:rPr lang="en-US" sz="18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("John Doe"); </a:t>
            </a:r>
          </a:p>
          <a:p>
            <a:r>
              <a:rPr lang="en-US" sz="180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hm.put</a:t>
            </a:r>
            <a:r>
              <a:rPr lang="en-US" sz="18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("John Doe",balance+1000);</a:t>
            </a:r>
          </a:p>
          <a:p>
            <a:r>
              <a:rPr lang="en-IN" sz="180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System.out.println</a:t>
            </a:r>
            <a:r>
              <a:rPr lang="en-IN" sz="18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("John Doe’s new balance: "+</a:t>
            </a:r>
            <a:r>
              <a:rPr lang="en-IN" sz="180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hm.get</a:t>
            </a:r>
            <a:r>
              <a:rPr lang="en-IN" sz="18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("John Doe"));</a:t>
            </a:r>
          </a:p>
          <a:p>
            <a:r>
              <a:rPr lang="en-IN" sz="18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r>
              <a:rPr lang="en-IN" sz="18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r>
              <a:rPr lang="en-IN" sz="1800" b="1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Output:</a:t>
            </a:r>
            <a:endParaRPr lang="en-IN" sz="1800" b="0" u="none" strike="noStrike" baseline="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sz="18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Tod Hall:99.22</a:t>
            </a:r>
          </a:p>
          <a:p>
            <a:r>
              <a:rPr lang="en-IN" sz="18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John Doe:3434.34</a:t>
            </a:r>
          </a:p>
          <a:p>
            <a:r>
              <a:rPr lang="en-IN" sz="18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Ralph Smith:-19.08</a:t>
            </a:r>
          </a:p>
          <a:p>
            <a:r>
              <a:rPr lang="en-IN" sz="18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Tom Smith:123.22</a:t>
            </a:r>
          </a:p>
          <a:p>
            <a:r>
              <a:rPr lang="en-IN" sz="18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Jane Baker:1378.0</a:t>
            </a:r>
          </a:p>
          <a:p>
            <a:r>
              <a:rPr lang="en-IN" sz="18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John Doe’s new balance: 4434.34</a:t>
            </a:r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547253"/>
            <a:ext cx="11151998" cy="4994912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820365" y="562956"/>
            <a:ext cx="10684279" cy="660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TreeMap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Class:</a:t>
            </a:r>
            <a:endParaRPr lang="en-IN" sz="18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TreeMap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class extends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AbstractMap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and implements the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NavigableMap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interface. It creates maps stored in a tree structure. A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TreeMap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provides an efficient means of storing key/</a:t>
            </a:r>
            <a:r>
              <a:rPr lang="en-IN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valuepairs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in sorted order and allows rapid retrieval.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following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TreeMap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constructors are defined:</a:t>
            </a:r>
          </a:p>
          <a:p>
            <a:pPr>
              <a:lnSpc>
                <a:spcPct val="150000"/>
              </a:lnSpc>
            </a:pP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TreeMap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()</a:t>
            </a:r>
            <a:endParaRPr lang="en-IN" sz="18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TreeMap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(Comparator&lt;?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superK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&gt; comp)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TreeMap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(Map&lt; ? extends K, ? extends V&gt; m)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TreeMap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(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SortedMap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&lt;K, ?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extendsV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&gt;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sm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)</a:t>
            </a:r>
            <a:endParaRPr lang="en-IN" sz="18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Example:</a:t>
            </a:r>
            <a:endParaRPr lang="en-IN" sz="18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lass 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TreeMapDemo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public static void main (String 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[]) {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//Create a 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treemap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TreeMap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&lt;String, Double&gt; tm = new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TreeMap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&lt;String, Double&gt;();</a:t>
            </a:r>
          </a:p>
          <a:p>
            <a:pPr>
              <a:lnSpc>
                <a:spcPct val="150000"/>
              </a:lnSpc>
            </a:pPr>
            <a:endParaRPr lang="en-IN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547253"/>
            <a:ext cx="11151998" cy="4994912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820366" y="443814"/>
            <a:ext cx="93656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//Put elements to the map.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tm.put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("John Doe", new Double(3434.34)); 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tm.put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("Tom Smith", new Double(123.22)); 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tm.put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("Jane 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Baker",new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Double(1378.00)); 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tm.put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("Tod Hall", new Double(99.22)); 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tm.put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("Ralph 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Smith",new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Double(-19.08));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//Get a set of the entries.</a:t>
            </a:r>
          </a:p>
          <a:p>
            <a:pPr>
              <a:lnSpc>
                <a:spcPct val="150000"/>
              </a:lnSpc>
            </a:pPr>
            <a:r>
              <a:rPr lang="en-US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Set&lt;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Map.Entry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&lt;String, Double&gt;&gt; set =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tm.entrySet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//Display the elements.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for(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Map.Entry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String,Double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me:set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IN" sz="1800" i="1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out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me.getKey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()+":");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IN" sz="1800" i="1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out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me.getValue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IN" sz="1800" i="1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out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547253"/>
            <a:ext cx="11151998" cy="4994912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820366" y="611955"/>
            <a:ext cx="10551268" cy="5450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//Deposit 1000 into John Doe’s account. 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double balance = 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tm.get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("John Doe"); 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tm.put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("John Doe",balance+1000);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IN" sz="1800" i="1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out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("John Doe’s new balance:"+</a:t>
            </a:r>
            <a:r>
              <a:rPr lang="en-IN" sz="180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tm.get</a:t>
            </a: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("John Doe"));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Output: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Jane Baker:1378.0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John Doe:3434.34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Ralph Smith:-19.08</a:t>
            </a:r>
          </a:p>
          <a:p>
            <a:pPr>
              <a:lnSpc>
                <a:spcPct val="150000"/>
              </a:lnSpc>
            </a:pPr>
            <a:r>
              <a:rPr lang="en-IN" sz="180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Tod Hall:99.22</a:t>
            </a:r>
          </a:p>
          <a:p>
            <a:pPr algn="l">
              <a:lnSpc>
                <a:spcPct val="150000"/>
              </a:lnSpc>
            </a:pPr>
            <a:r>
              <a:rPr lang="en-IN" sz="1800" i="0" u="none" strike="noStrike" baseline="0" dirty="0">
                <a:latin typeface="Consolas,Bold"/>
              </a:rPr>
              <a:t>Tom Smith: 123.22</a:t>
            </a:r>
          </a:p>
          <a:p>
            <a:pPr algn="l">
              <a:lnSpc>
                <a:spcPct val="150000"/>
              </a:lnSpc>
            </a:pPr>
            <a:r>
              <a:rPr lang="en-US" sz="1800" i="0" u="none" strike="noStrike" baseline="0" dirty="0">
                <a:latin typeface="Consolas,Bold"/>
              </a:rPr>
              <a:t>John Doe's new balance: 4434.34</a:t>
            </a:r>
            <a:endParaRPr lang="en-IN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547253"/>
            <a:ext cx="11151998" cy="4994912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653143" y="443814"/>
            <a:ext cx="10823510" cy="4755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1800" b="1" i="0" u="none" strike="noStrike" baseline="0" dirty="0">
                <a:solidFill>
                  <a:srgbClr val="385522"/>
                </a:solidFill>
                <a:latin typeface="Tahoma,Bold"/>
              </a:rPr>
              <a:t>The </a:t>
            </a:r>
            <a:r>
              <a:rPr lang="en-IN" sz="1800" b="1" i="0" u="none" strike="noStrike" baseline="0" dirty="0" err="1">
                <a:solidFill>
                  <a:srgbClr val="385522"/>
                </a:solidFill>
                <a:latin typeface="Tahoma,Bold"/>
              </a:rPr>
              <a:t>LinkedHashMap</a:t>
            </a:r>
            <a:r>
              <a:rPr lang="en-IN" sz="1800" b="1" i="0" u="none" strike="noStrike" baseline="0" dirty="0">
                <a:solidFill>
                  <a:srgbClr val="385522"/>
                </a:solidFill>
                <a:latin typeface="Tahoma,Bold"/>
              </a:rPr>
              <a:t> Class:</a:t>
            </a:r>
          </a:p>
          <a:p>
            <a:pPr algn="just"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385522"/>
                </a:solidFill>
                <a:latin typeface="Wingdings" panose="05000000000000000000" pitchFamily="2" charset="2"/>
              </a:rPr>
              <a:t> </a:t>
            </a:r>
            <a:r>
              <a:rPr lang="en-IN" sz="1800" b="1" i="0" u="none" strike="noStrike" baseline="0" dirty="0" err="1">
                <a:solidFill>
                  <a:srgbClr val="385522"/>
                </a:solidFill>
                <a:latin typeface="Tahoma,Bold"/>
              </a:rPr>
              <a:t>LinkedHashMap</a:t>
            </a:r>
            <a:r>
              <a:rPr lang="en-IN" sz="1800" b="1" i="0" u="none" strike="noStrike" baseline="0" dirty="0">
                <a:solidFill>
                  <a:srgbClr val="385522"/>
                </a:solidFill>
                <a:latin typeface="Tahoma,Bold"/>
              </a:rPr>
              <a:t> </a:t>
            </a:r>
            <a:r>
              <a:rPr lang="en-IN" sz="1800" b="0" i="0" u="none" strike="noStrike" baseline="0" dirty="0">
                <a:solidFill>
                  <a:srgbClr val="385522"/>
                </a:solidFill>
                <a:latin typeface="Tahoma" panose="020B0604030504040204" pitchFamily="34" charset="0"/>
              </a:rPr>
              <a:t>extends </a:t>
            </a:r>
            <a:r>
              <a:rPr lang="en-IN" sz="1800" b="1" i="0" u="none" strike="noStrike" baseline="0" dirty="0">
                <a:solidFill>
                  <a:srgbClr val="385522"/>
                </a:solidFill>
                <a:latin typeface="Tahoma,Bold"/>
              </a:rPr>
              <a:t>HashMap</a:t>
            </a:r>
            <a:r>
              <a:rPr lang="en-IN" sz="1800" b="0" i="0" u="none" strike="noStrike" baseline="0" dirty="0">
                <a:solidFill>
                  <a:srgbClr val="385522"/>
                </a:solidFill>
                <a:latin typeface="Tahoma" panose="020B060403050404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385522"/>
                </a:solidFill>
                <a:latin typeface="Wingdings" panose="05000000000000000000" pitchFamily="2" charset="2"/>
              </a:rPr>
              <a:t> </a:t>
            </a:r>
            <a:r>
              <a:rPr lang="en-US" sz="1800" b="0" i="0" u="none" strike="noStrike" baseline="0" dirty="0">
                <a:solidFill>
                  <a:srgbClr val="385522"/>
                </a:solidFill>
                <a:latin typeface="Tahoma" panose="020B0604030504040204" pitchFamily="34" charset="0"/>
              </a:rPr>
              <a:t>It maintains a linked list of the entries in the map, in the order in which they were </a:t>
            </a:r>
            <a:r>
              <a:rPr lang="en-IN" sz="1800" b="0" i="0" u="none" strike="noStrike" baseline="0" dirty="0">
                <a:solidFill>
                  <a:srgbClr val="385522"/>
                </a:solidFill>
                <a:latin typeface="Tahoma" panose="020B0604030504040204" pitchFamily="34" charset="0"/>
              </a:rPr>
              <a:t>inserted.</a:t>
            </a:r>
          </a:p>
          <a:p>
            <a:pPr algn="just"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385522"/>
                </a:solidFill>
                <a:latin typeface="Wingdings" panose="05000000000000000000" pitchFamily="2" charset="2"/>
              </a:rPr>
              <a:t> </a:t>
            </a:r>
            <a:r>
              <a:rPr lang="en-US" sz="1800" b="0" i="0" u="none" strike="noStrike" baseline="0" dirty="0">
                <a:solidFill>
                  <a:srgbClr val="385522"/>
                </a:solidFill>
                <a:latin typeface="Tahoma" panose="020B0604030504040204" pitchFamily="34" charset="0"/>
              </a:rPr>
              <a:t>This allows insertion-order iteration over the map. That is, when iterating through a collection-view of a </a:t>
            </a:r>
            <a:r>
              <a:rPr lang="en-US" sz="1800" b="1" i="0" u="none" strike="noStrike" baseline="0" dirty="0" err="1">
                <a:solidFill>
                  <a:srgbClr val="385522"/>
                </a:solidFill>
                <a:latin typeface="Tahoma,Bold"/>
              </a:rPr>
              <a:t>LinkedHashMap</a:t>
            </a:r>
            <a:r>
              <a:rPr lang="en-US" sz="1800" b="0" i="0" u="none" strike="noStrike" baseline="0" dirty="0">
                <a:solidFill>
                  <a:srgbClr val="385522"/>
                </a:solidFill>
                <a:latin typeface="Tahoma" panose="020B0604030504040204" pitchFamily="34" charset="0"/>
              </a:rPr>
              <a:t>, the elements will be returned in the order in which they were inserted.</a:t>
            </a:r>
          </a:p>
          <a:p>
            <a:pPr algn="just"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385522"/>
                </a:solidFill>
                <a:latin typeface="Wingdings" panose="05000000000000000000" pitchFamily="2" charset="2"/>
              </a:rPr>
              <a:t> </a:t>
            </a:r>
            <a:r>
              <a:rPr lang="en-US" sz="1800" b="0" i="0" u="none" strike="noStrike" baseline="0" dirty="0">
                <a:solidFill>
                  <a:srgbClr val="385522"/>
                </a:solidFill>
                <a:latin typeface="Tahoma" panose="020B0604030504040204" pitchFamily="34" charset="0"/>
              </a:rPr>
              <a:t>You can also create a </a:t>
            </a:r>
            <a:r>
              <a:rPr lang="en-US" sz="1800" b="1" i="0" u="none" strike="noStrike" baseline="0" dirty="0" err="1">
                <a:solidFill>
                  <a:srgbClr val="385522"/>
                </a:solidFill>
                <a:latin typeface="Tahoma,Bold"/>
              </a:rPr>
              <a:t>LinkedHashMap</a:t>
            </a:r>
            <a:r>
              <a:rPr lang="en-US" sz="1800" b="1" i="0" u="none" strike="noStrike" baseline="0" dirty="0">
                <a:solidFill>
                  <a:srgbClr val="385522"/>
                </a:solidFill>
                <a:latin typeface="Tahoma,Bold"/>
              </a:rPr>
              <a:t> </a:t>
            </a:r>
            <a:r>
              <a:rPr lang="en-US" sz="1800" b="0" i="0" u="none" strike="noStrike" baseline="0" dirty="0">
                <a:solidFill>
                  <a:srgbClr val="385522"/>
                </a:solidFill>
                <a:latin typeface="Tahoma" panose="020B0604030504040204" pitchFamily="34" charset="0"/>
              </a:rPr>
              <a:t>that returns its elements in the order in</a:t>
            </a:r>
          </a:p>
          <a:p>
            <a:pPr algn="just"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385522"/>
                </a:solidFill>
                <a:latin typeface="Tahoma" panose="020B0604030504040204" pitchFamily="34" charset="0"/>
              </a:rPr>
              <a:t>which they were last accessed.</a:t>
            </a:r>
          </a:p>
          <a:p>
            <a:pPr algn="just">
              <a:lnSpc>
                <a:spcPct val="150000"/>
              </a:lnSpc>
            </a:pPr>
            <a:r>
              <a:rPr lang="en-US" sz="1800" b="1" i="0" u="none" strike="noStrike" baseline="0" dirty="0" err="1">
                <a:solidFill>
                  <a:srgbClr val="385522"/>
                </a:solidFill>
                <a:latin typeface="Tahoma,Bold"/>
              </a:rPr>
              <a:t>LinkedHashMap</a:t>
            </a:r>
            <a:r>
              <a:rPr lang="en-US" sz="1800" b="1" i="0" u="none" strike="noStrike" baseline="0" dirty="0">
                <a:solidFill>
                  <a:srgbClr val="385522"/>
                </a:solidFill>
                <a:latin typeface="Tahoma,Bold"/>
              </a:rPr>
              <a:t> </a:t>
            </a:r>
            <a:r>
              <a:rPr lang="en-US" sz="1800" b="0" i="0" u="none" strike="noStrike" baseline="0" dirty="0">
                <a:solidFill>
                  <a:srgbClr val="385522"/>
                </a:solidFill>
                <a:latin typeface="Tahoma" panose="020B0604030504040204" pitchFamily="34" charset="0"/>
              </a:rPr>
              <a:t>defines the following constructors:</a:t>
            </a:r>
          </a:p>
          <a:p>
            <a:pPr algn="just">
              <a:lnSpc>
                <a:spcPct val="150000"/>
              </a:lnSpc>
            </a:pPr>
            <a:r>
              <a:rPr lang="en-IN" sz="1800" b="1" i="0" u="none" strike="noStrike" baseline="0" dirty="0" err="1">
                <a:solidFill>
                  <a:srgbClr val="385522"/>
                </a:solidFill>
                <a:latin typeface="Tahoma,Bold"/>
              </a:rPr>
              <a:t>LinkedHashMap</a:t>
            </a:r>
            <a:r>
              <a:rPr lang="en-IN" sz="1800" b="1" i="0" u="none" strike="noStrike" baseline="0" dirty="0">
                <a:solidFill>
                  <a:srgbClr val="385522"/>
                </a:solidFill>
                <a:latin typeface="Tahoma,Bold"/>
              </a:rPr>
              <a:t>( )</a:t>
            </a:r>
          </a:p>
          <a:p>
            <a:pPr algn="just">
              <a:lnSpc>
                <a:spcPct val="150000"/>
              </a:lnSpc>
            </a:pPr>
            <a:r>
              <a:rPr lang="en-IN" sz="1800" b="1" i="0" u="none" strike="noStrike" baseline="0" dirty="0" err="1">
                <a:solidFill>
                  <a:srgbClr val="385522"/>
                </a:solidFill>
                <a:latin typeface="Tahoma,Bold"/>
              </a:rPr>
              <a:t>LinkedHashMap</a:t>
            </a:r>
            <a:r>
              <a:rPr lang="en-IN" sz="1800" b="1" i="0" u="none" strike="noStrike" baseline="0" dirty="0">
                <a:solidFill>
                  <a:srgbClr val="385522"/>
                </a:solidFill>
                <a:latin typeface="Tahoma,Bold"/>
              </a:rPr>
              <a:t>(Map&lt;? extends K, ? extends V&gt; </a:t>
            </a:r>
            <a:r>
              <a:rPr lang="en-IN" sz="2000" b="1" i="0" u="none" strike="noStrike" baseline="0" dirty="0">
                <a:solidFill>
                  <a:srgbClr val="385522"/>
                </a:solidFill>
                <a:latin typeface="Tahoma,Bold"/>
              </a:rPr>
              <a:t>m</a:t>
            </a:r>
            <a:r>
              <a:rPr lang="en-IN" sz="1800" b="1" i="0" u="none" strike="noStrike" baseline="0" dirty="0">
                <a:solidFill>
                  <a:srgbClr val="385522"/>
                </a:solidFill>
                <a:latin typeface="Tahoma,Bold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IN" sz="1800" b="1" i="0" u="none" strike="noStrike" baseline="0" dirty="0" err="1">
                <a:solidFill>
                  <a:srgbClr val="385522"/>
                </a:solidFill>
                <a:latin typeface="Tahoma,Bold"/>
              </a:rPr>
              <a:t>LinkedHashMap</a:t>
            </a:r>
            <a:r>
              <a:rPr lang="en-IN" sz="1800" b="1" i="0" u="none" strike="noStrike" baseline="0" dirty="0">
                <a:solidFill>
                  <a:srgbClr val="385522"/>
                </a:solidFill>
                <a:latin typeface="Tahoma,Bold"/>
              </a:rPr>
              <a:t>(int </a:t>
            </a:r>
            <a:r>
              <a:rPr lang="en-IN" sz="2000" b="1" i="0" u="none" strike="noStrike" baseline="0" dirty="0">
                <a:solidFill>
                  <a:srgbClr val="385522"/>
                </a:solidFill>
                <a:latin typeface="Tahoma,Bold"/>
              </a:rPr>
              <a:t>capacity</a:t>
            </a:r>
            <a:r>
              <a:rPr lang="en-IN" sz="1800" b="1" i="0" u="none" strike="noStrike" baseline="0" dirty="0">
                <a:solidFill>
                  <a:srgbClr val="385522"/>
                </a:solidFill>
                <a:latin typeface="Tahoma,Bold"/>
              </a:rPr>
              <a:t>)</a:t>
            </a:r>
            <a:endParaRPr lang="en-IN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547253"/>
            <a:ext cx="11151998" cy="4994912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653144" y="443815"/>
            <a:ext cx="10590244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i="0" u="none" strike="noStrike" baseline="0" dirty="0" err="1">
                <a:solidFill>
                  <a:srgbClr val="385522"/>
                </a:solidFill>
                <a:latin typeface="Tahoma,Bold"/>
              </a:rPr>
              <a:t>LinkedHashMap</a:t>
            </a:r>
            <a:r>
              <a:rPr lang="en-US" sz="1800" b="1" i="0" u="none" strike="noStrike" baseline="0" dirty="0">
                <a:solidFill>
                  <a:srgbClr val="385522"/>
                </a:solidFill>
                <a:latin typeface="Tahoma,Bold"/>
              </a:rPr>
              <a:t>(int </a:t>
            </a:r>
            <a:r>
              <a:rPr lang="en-US" sz="2000" b="1" i="0" u="none" strike="noStrike" baseline="0" dirty="0">
                <a:solidFill>
                  <a:srgbClr val="385522"/>
                </a:solidFill>
                <a:latin typeface="Tahoma,Bold"/>
              </a:rPr>
              <a:t>capacity</a:t>
            </a:r>
            <a:r>
              <a:rPr lang="en-US" sz="1800" b="1" i="0" u="none" strike="noStrike" baseline="0" dirty="0">
                <a:solidFill>
                  <a:srgbClr val="385522"/>
                </a:solidFill>
                <a:latin typeface="Tahoma,Bold"/>
              </a:rPr>
              <a:t>, float </a:t>
            </a:r>
            <a:r>
              <a:rPr lang="en-US" sz="2000" b="1" i="0" u="none" strike="noStrike" baseline="0" dirty="0" err="1">
                <a:solidFill>
                  <a:srgbClr val="385522"/>
                </a:solidFill>
                <a:latin typeface="Tahoma,Bold"/>
              </a:rPr>
              <a:t>fillRatio</a:t>
            </a:r>
            <a:r>
              <a:rPr lang="en-US" sz="1800" b="1" i="0" u="none" strike="noStrike" baseline="0" dirty="0">
                <a:solidFill>
                  <a:srgbClr val="385522"/>
                </a:solidFill>
                <a:latin typeface="Tahoma,Bold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sz="1800" b="1" i="0" u="none" strike="noStrike" baseline="0" dirty="0" err="1">
                <a:solidFill>
                  <a:srgbClr val="385522"/>
                </a:solidFill>
                <a:latin typeface="Tahoma,Bold"/>
              </a:rPr>
              <a:t>LinkedHashMap</a:t>
            </a:r>
            <a:r>
              <a:rPr lang="en-US" sz="1800" b="1" i="0" u="none" strike="noStrike" baseline="0" dirty="0">
                <a:solidFill>
                  <a:srgbClr val="385522"/>
                </a:solidFill>
                <a:latin typeface="Tahoma,Bold"/>
              </a:rPr>
              <a:t>(int </a:t>
            </a:r>
            <a:r>
              <a:rPr lang="en-US" sz="2000" b="1" i="0" u="none" strike="noStrike" baseline="0" dirty="0">
                <a:solidFill>
                  <a:srgbClr val="385522"/>
                </a:solidFill>
                <a:latin typeface="Tahoma,Bold"/>
              </a:rPr>
              <a:t>capacity</a:t>
            </a:r>
            <a:r>
              <a:rPr lang="en-US" sz="1800" b="1" i="0" u="none" strike="noStrike" baseline="0" dirty="0">
                <a:solidFill>
                  <a:srgbClr val="385522"/>
                </a:solidFill>
                <a:latin typeface="Tahoma,Bold"/>
              </a:rPr>
              <a:t>, float </a:t>
            </a:r>
            <a:r>
              <a:rPr lang="en-US" sz="2000" b="1" i="0" u="none" strike="noStrike" baseline="0" dirty="0" err="1">
                <a:solidFill>
                  <a:srgbClr val="385522"/>
                </a:solidFill>
                <a:latin typeface="Tahoma,Bold"/>
              </a:rPr>
              <a:t>fillRatio</a:t>
            </a:r>
            <a:r>
              <a:rPr lang="en-US" sz="1800" b="1" i="0" u="none" strike="noStrike" baseline="0" dirty="0">
                <a:solidFill>
                  <a:srgbClr val="385522"/>
                </a:solidFill>
                <a:latin typeface="Tahoma,Bold"/>
              </a:rPr>
              <a:t>, </a:t>
            </a:r>
            <a:r>
              <a:rPr lang="en-US" sz="1800" b="1" i="0" u="none" strike="noStrike" baseline="0" dirty="0" err="1">
                <a:solidFill>
                  <a:srgbClr val="385522"/>
                </a:solidFill>
                <a:latin typeface="Tahoma,Bold"/>
              </a:rPr>
              <a:t>boolean</a:t>
            </a:r>
            <a:r>
              <a:rPr lang="en-US" sz="1800" b="1" i="0" u="none" strike="noStrike" baseline="0" dirty="0">
                <a:solidFill>
                  <a:srgbClr val="385522"/>
                </a:solidFill>
                <a:latin typeface="Tahoma,Bold"/>
              </a:rPr>
              <a:t> </a:t>
            </a:r>
            <a:r>
              <a:rPr lang="en-IN" sz="2000" b="1" i="0" u="none" strike="noStrike" baseline="0" dirty="0">
                <a:solidFill>
                  <a:srgbClr val="385522"/>
                </a:solidFill>
                <a:latin typeface="Tahoma,Bold"/>
              </a:rPr>
              <a:t>Order</a:t>
            </a:r>
            <a:r>
              <a:rPr lang="en-IN" sz="1800" b="1" i="0" u="none" strike="noStrike" baseline="0" dirty="0">
                <a:solidFill>
                  <a:srgbClr val="385522"/>
                </a:solidFill>
                <a:latin typeface="Tahoma,Bold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IN" sz="1800" b="1" i="0" u="none" strike="noStrike" baseline="0" dirty="0">
                <a:solidFill>
                  <a:srgbClr val="385522"/>
                </a:solidFill>
                <a:latin typeface="Tahoma,Bold"/>
              </a:rPr>
              <a:t>The </a:t>
            </a:r>
            <a:r>
              <a:rPr lang="en-IN" sz="1800" b="1" i="0" u="none" strike="noStrike" baseline="0" dirty="0" err="1">
                <a:solidFill>
                  <a:srgbClr val="385522"/>
                </a:solidFill>
                <a:latin typeface="Tahoma,Bold"/>
              </a:rPr>
              <a:t>IdentityHashMap</a:t>
            </a:r>
            <a:r>
              <a:rPr lang="en-IN" sz="1800" b="1" i="0" u="none" strike="noStrike" baseline="0" dirty="0">
                <a:solidFill>
                  <a:srgbClr val="385522"/>
                </a:solidFill>
                <a:latin typeface="Tahoma,Bold"/>
              </a:rPr>
              <a:t> Class:</a:t>
            </a:r>
          </a:p>
          <a:p>
            <a:pPr algn="just">
              <a:lnSpc>
                <a:spcPct val="150000"/>
              </a:lnSpc>
            </a:pPr>
            <a:r>
              <a:rPr lang="en-US" sz="1800" b="1" i="0" u="none" strike="noStrike" baseline="0" dirty="0" err="1">
                <a:solidFill>
                  <a:srgbClr val="385522"/>
                </a:solidFill>
                <a:latin typeface="Tahoma,Bold"/>
              </a:rPr>
              <a:t>IdentityHashMap</a:t>
            </a:r>
            <a:r>
              <a:rPr lang="en-US" sz="1800" b="1" i="0" u="none" strike="noStrike" baseline="0" dirty="0">
                <a:solidFill>
                  <a:srgbClr val="385522"/>
                </a:solidFill>
                <a:latin typeface="Tahoma,Bold"/>
              </a:rPr>
              <a:t> </a:t>
            </a:r>
            <a:r>
              <a:rPr lang="en-US" sz="1800" b="0" i="0" u="none" strike="noStrike" baseline="0" dirty="0">
                <a:solidFill>
                  <a:srgbClr val="385522"/>
                </a:solidFill>
                <a:latin typeface="Tahoma" panose="020B0604030504040204" pitchFamily="34" charset="0"/>
              </a:rPr>
              <a:t>extends </a:t>
            </a:r>
            <a:r>
              <a:rPr lang="en-US" sz="1800" b="1" i="0" u="none" strike="noStrike" baseline="0" dirty="0" err="1">
                <a:solidFill>
                  <a:srgbClr val="385522"/>
                </a:solidFill>
                <a:latin typeface="Tahoma,Bold"/>
              </a:rPr>
              <a:t>AbstractMap</a:t>
            </a:r>
            <a:r>
              <a:rPr lang="en-US" sz="1800" b="1" i="0" u="none" strike="noStrike" baseline="0" dirty="0">
                <a:solidFill>
                  <a:srgbClr val="385522"/>
                </a:solidFill>
                <a:latin typeface="Tahoma,Bold"/>
              </a:rPr>
              <a:t> </a:t>
            </a:r>
            <a:r>
              <a:rPr lang="en-US" sz="1800" b="0" i="0" u="none" strike="noStrike" baseline="0" dirty="0">
                <a:solidFill>
                  <a:srgbClr val="385522"/>
                </a:solidFill>
                <a:latin typeface="Tahoma" panose="020B0604030504040204" pitchFamily="34" charset="0"/>
              </a:rPr>
              <a:t>and implements the </a:t>
            </a:r>
            <a:r>
              <a:rPr lang="en-US" sz="1800" b="1" i="0" u="none" strike="noStrike" baseline="0" dirty="0">
                <a:solidFill>
                  <a:srgbClr val="385522"/>
                </a:solidFill>
                <a:latin typeface="Tahoma,Bold"/>
              </a:rPr>
              <a:t>Map </a:t>
            </a:r>
            <a:r>
              <a:rPr lang="en-US" sz="1800" b="0" i="0" u="none" strike="noStrike" baseline="0" dirty="0">
                <a:solidFill>
                  <a:srgbClr val="385522"/>
                </a:solidFill>
                <a:latin typeface="Tahoma" panose="020B0604030504040204" pitchFamily="34" charset="0"/>
              </a:rPr>
              <a:t>interface. It is similar to </a:t>
            </a:r>
            <a:r>
              <a:rPr lang="en-US" sz="1800" b="1" i="0" u="none" strike="noStrike" baseline="0" dirty="0">
                <a:solidFill>
                  <a:srgbClr val="385522"/>
                </a:solidFill>
                <a:latin typeface="Tahoma,Bold"/>
              </a:rPr>
              <a:t>HashMap </a:t>
            </a:r>
            <a:r>
              <a:rPr lang="en-US" sz="1800" b="0" i="0" u="none" strike="noStrike" baseline="0" dirty="0">
                <a:solidFill>
                  <a:srgbClr val="385522"/>
                </a:solidFill>
                <a:latin typeface="Tahoma" panose="020B0604030504040204" pitchFamily="34" charset="0"/>
              </a:rPr>
              <a:t>except that it uses reference equality when comparing elements.</a:t>
            </a:r>
          </a:p>
          <a:p>
            <a:pPr algn="just">
              <a:lnSpc>
                <a:spcPct val="150000"/>
              </a:lnSpc>
            </a:pPr>
            <a:r>
              <a:rPr lang="en-IN" sz="1800" b="1" i="0" u="none" strike="noStrike" baseline="0" dirty="0">
                <a:solidFill>
                  <a:srgbClr val="385522"/>
                </a:solidFill>
                <a:latin typeface="Tahoma,Bold"/>
              </a:rPr>
              <a:t>The </a:t>
            </a:r>
            <a:r>
              <a:rPr lang="en-IN" sz="1800" b="1" i="0" u="none" strike="noStrike" baseline="0" dirty="0" err="1">
                <a:solidFill>
                  <a:srgbClr val="385522"/>
                </a:solidFill>
                <a:latin typeface="Tahoma,Bold"/>
              </a:rPr>
              <a:t>EnumMap</a:t>
            </a:r>
            <a:r>
              <a:rPr lang="en-IN" sz="1800" b="1" i="0" u="none" strike="noStrike" baseline="0" dirty="0">
                <a:solidFill>
                  <a:srgbClr val="385522"/>
                </a:solidFill>
                <a:latin typeface="Tahoma,Bold"/>
              </a:rPr>
              <a:t> Class:</a:t>
            </a:r>
          </a:p>
          <a:p>
            <a:pPr algn="just">
              <a:lnSpc>
                <a:spcPct val="150000"/>
              </a:lnSpc>
            </a:pPr>
            <a:r>
              <a:rPr lang="en-US" sz="1800" b="1" i="0" u="none" strike="noStrike" baseline="0" dirty="0" err="1">
                <a:solidFill>
                  <a:srgbClr val="385522"/>
                </a:solidFill>
                <a:latin typeface="Tahoma,Bold"/>
              </a:rPr>
              <a:t>EnumMap</a:t>
            </a:r>
            <a:r>
              <a:rPr lang="en-US" sz="1800" b="1" i="0" u="none" strike="noStrike" baseline="0" dirty="0">
                <a:solidFill>
                  <a:srgbClr val="385522"/>
                </a:solidFill>
                <a:latin typeface="Tahoma,Bold"/>
              </a:rPr>
              <a:t> </a:t>
            </a:r>
            <a:r>
              <a:rPr lang="en-US" sz="1800" b="0" i="0" u="none" strike="noStrike" baseline="0" dirty="0">
                <a:solidFill>
                  <a:srgbClr val="385522"/>
                </a:solidFill>
                <a:latin typeface="Tahoma" panose="020B0604030504040204" pitchFamily="34" charset="0"/>
              </a:rPr>
              <a:t>extends </a:t>
            </a:r>
            <a:r>
              <a:rPr lang="en-US" sz="1800" b="1" i="0" u="none" strike="noStrike" baseline="0" dirty="0" err="1">
                <a:solidFill>
                  <a:srgbClr val="385522"/>
                </a:solidFill>
                <a:latin typeface="Tahoma,Bold"/>
              </a:rPr>
              <a:t>AbstractMap</a:t>
            </a:r>
            <a:r>
              <a:rPr lang="en-US" sz="1800" b="1" i="0" u="none" strike="noStrike" baseline="0" dirty="0">
                <a:solidFill>
                  <a:srgbClr val="385522"/>
                </a:solidFill>
                <a:latin typeface="Tahoma,Bold"/>
              </a:rPr>
              <a:t> </a:t>
            </a:r>
            <a:r>
              <a:rPr lang="en-US" sz="1800" b="0" i="0" u="none" strike="noStrike" baseline="0" dirty="0">
                <a:solidFill>
                  <a:srgbClr val="385522"/>
                </a:solidFill>
                <a:latin typeface="Tahoma" panose="020B0604030504040204" pitchFamily="34" charset="0"/>
              </a:rPr>
              <a:t>and implements </a:t>
            </a:r>
            <a:r>
              <a:rPr lang="en-US" sz="1800" b="1" i="0" u="none" strike="noStrike" baseline="0" dirty="0">
                <a:solidFill>
                  <a:srgbClr val="385522"/>
                </a:solidFill>
                <a:latin typeface="Tahoma,Bold"/>
              </a:rPr>
              <a:t>Map</a:t>
            </a:r>
            <a:r>
              <a:rPr lang="en-US" sz="1800" b="0" i="0" u="none" strike="noStrike" baseline="0" dirty="0">
                <a:solidFill>
                  <a:srgbClr val="385522"/>
                </a:solidFill>
                <a:latin typeface="Tahoma" panose="020B0604030504040204" pitchFamily="34" charset="0"/>
              </a:rPr>
              <a:t>. It is specifically for use with</a:t>
            </a:r>
          </a:p>
          <a:p>
            <a:pPr algn="just"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385522"/>
                </a:solidFill>
                <a:latin typeface="Tahoma" panose="020B0604030504040204" pitchFamily="34" charset="0"/>
              </a:rPr>
              <a:t>keys of an </a:t>
            </a:r>
            <a:r>
              <a:rPr lang="en-US" sz="1800" b="1" i="0" u="none" strike="noStrike" baseline="0" dirty="0" err="1">
                <a:solidFill>
                  <a:srgbClr val="385522"/>
                </a:solidFill>
                <a:latin typeface="Tahoma,Bold"/>
              </a:rPr>
              <a:t>enum</a:t>
            </a:r>
            <a:r>
              <a:rPr lang="en-US" sz="1800" b="1" i="0" u="none" strike="noStrike" baseline="0" dirty="0">
                <a:solidFill>
                  <a:srgbClr val="385522"/>
                </a:solidFill>
                <a:latin typeface="Tahoma,Bold"/>
              </a:rPr>
              <a:t> </a:t>
            </a:r>
            <a:r>
              <a:rPr lang="en-US" sz="1800" b="0" i="0" u="none" strike="noStrike" baseline="0" dirty="0">
                <a:solidFill>
                  <a:srgbClr val="385522"/>
                </a:solidFill>
                <a:latin typeface="Tahoma" panose="020B0604030504040204" pitchFamily="34" charset="0"/>
              </a:rPr>
              <a:t>type.</a:t>
            </a:r>
            <a:endParaRPr lang="en-IN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06400" y="188595"/>
            <a:ext cx="9693275" cy="788035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  <a:contourClr>
                <a:srgbClr val="FFFFFF"/>
              </a:contourClr>
            </a:sp3d>
          </a:bodyPr>
          <a:lstStyle/>
          <a:p>
            <a:pPr marL="0"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0" lang="en-IN" sz="4400" b="1" i="0" u="none" strike="noStrike" kern="1200" cap="none" spc="0" normalizeH="0" baseline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Topics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79425" y="889635"/>
          <a:ext cx="11545570" cy="5803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49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032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</a:pPr>
                      <a:r>
                        <a:rPr lang="en-IN" sz="2800" dirty="0"/>
                        <a:t> </a:t>
                      </a:r>
                      <a:r>
                        <a:rPr lang="en-IN" sz="2400" dirty="0"/>
                        <a:t>Introduction</a:t>
                      </a:r>
                    </a:p>
                    <a:p>
                      <a:pPr algn="l">
                        <a:lnSpc>
                          <a:spcPct val="150000"/>
                        </a:lnSpc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</a:pPr>
                      <a:r>
                        <a:rPr lang="en-IN" sz="2400" dirty="0"/>
                        <a:t> </a:t>
                      </a:r>
                      <a:r>
                        <a:rPr lang="en-US" altLang="en-IN" sz="2400" dirty="0"/>
                        <a:t>Matcher class</a:t>
                      </a:r>
                      <a:endParaRPr lang="en-IN" sz="2400" dirty="0"/>
                    </a:p>
                    <a:p>
                      <a:pPr algn="l">
                        <a:lnSpc>
                          <a:spcPct val="150000"/>
                        </a:lnSpc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</a:pPr>
                      <a:r>
                        <a:rPr lang="en-IN" sz="2400" baseline="0" dirty="0"/>
                        <a:t> </a:t>
                      </a:r>
                      <a:r>
                        <a:rPr lang="en-US" altLang="en-IN" sz="2400" baseline="0" dirty="0" err="1"/>
                        <a:t>Regex</a:t>
                      </a:r>
                      <a:r>
                        <a:rPr lang="en-US" altLang="en-IN" sz="2400" baseline="0" dirty="0"/>
                        <a:t> methods</a:t>
                      </a:r>
                    </a:p>
                    <a:p>
                      <a:pPr algn="l">
                        <a:lnSpc>
                          <a:spcPct val="150000"/>
                        </a:lnSpc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</a:pPr>
                      <a:r>
                        <a:rPr lang="en-US" altLang="en-IN" sz="2400" baseline="0" dirty="0"/>
                        <a:t> Basic </a:t>
                      </a:r>
                      <a:r>
                        <a:rPr lang="en-US" altLang="en-IN" sz="2400" baseline="0" dirty="0" err="1"/>
                        <a:t>regexes</a:t>
                      </a:r>
                      <a:endParaRPr lang="en-US" altLang="en-IN" sz="2400" baseline="0" dirty="0"/>
                    </a:p>
                    <a:p>
                      <a:pPr algn="l">
                        <a:lnSpc>
                          <a:spcPct val="150000"/>
                        </a:lnSpc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</a:pPr>
                      <a:r>
                        <a:rPr lang="en-US" altLang="en-IN" sz="2400" baseline="0" dirty="0"/>
                        <a:t> String match</a:t>
                      </a:r>
                    </a:p>
                    <a:p>
                      <a:pPr algn="l">
                        <a:lnSpc>
                          <a:spcPct val="150000"/>
                        </a:lnSpc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</a:pPr>
                      <a:r>
                        <a:rPr lang="en-US" altLang="en-IN" sz="2400" baseline="0" dirty="0"/>
                        <a:t> String replace</a:t>
                      </a:r>
                    </a:p>
                    <a:p>
                      <a:pPr algn="l">
                        <a:lnSpc>
                          <a:spcPct val="150000"/>
                        </a:lnSpc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</a:pPr>
                      <a:r>
                        <a:rPr lang="en-US" altLang="en-IN" sz="2400" baseline="0" dirty="0"/>
                        <a:t> Wildcards and anchors</a:t>
                      </a:r>
                    </a:p>
                    <a:p>
                      <a:pPr algn="l">
                        <a:lnSpc>
                          <a:spcPct val="150000"/>
                        </a:lnSpc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Char char="q"/>
                      </a:pPr>
                      <a:r>
                        <a:rPr lang="en-US" altLang="en-IN" sz="2400" baseline="0" dirty="0"/>
                        <a:t> EXAMPLES</a:t>
                      </a:r>
                    </a:p>
                    <a:p>
                      <a:pPr indent="0" algn="l">
                        <a:lnSpc>
                          <a:spcPct val="150000"/>
                        </a:lnSpc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lang="en-US" altLang="en-IN" sz="2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en-IN" sz="2400" dirty="0">
                          <a:sym typeface="+mn-ea"/>
                        </a:rPr>
                        <a:t> </a:t>
                      </a:r>
                      <a:endParaRPr lang="en-IN" sz="24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Rectangle 2"/>
          <p:cNvSpPr>
            <a:spLocks noGrp="1"/>
          </p:cNvSpPr>
          <p:nvPr>
            <p:ph type="title" idx="4294967295"/>
          </p:nvPr>
        </p:nvSpPr>
        <p:spPr>
          <a:xfrm>
            <a:off x="622935" y="188595"/>
            <a:ext cx="10515600" cy="1325563"/>
          </a:xfrm>
        </p:spPr>
        <p:txBody>
          <a:bodyPr vert="horz" wrap="square" lIns="91440" tIns="45720" rIns="91440" bIns="45720" anchor="ctr" anchorCtr="0"/>
          <a:lstStyle/>
          <a:p>
            <a:r>
              <a:rPr lang="en-US"/>
              <a:t>INTRODUCTION</a:t>
            </a:r>
          </a:p>
        </p:txBody>
      </p:sp>
      <p:sp>
        <p:nvSpPr>
          <p:cNvPr id="975875" name="Rectangle 3"/>
          <p:cNvSpPr>
            <a:spLocks noGrp="1"/>
          </p:cNvSpPr>
          <p:nvPr>
            <p:ph type="body" idx="4294967295"/>
          </p:nvPr>
        </p:nvSpPr>
        <p:spPr>
          <a:xfrm>
            <a:off x="767080" y="1196975"/>
            <a:ext cx="10515600" cy="4351338"/>
          </a:xfrm>
        </p:spPr>
        <p:txBody>
          <a:bodyPr vert="horz" wrap="square" lIns="91440" tIns="45720" rIns="91440" bIns="45720" anchor="t" anchorCtr="0">
            <a:noAutofit/>
          </a:bodyPr>
          <a:lstStyle/>
          <a:p>
            <a:pPr marL="460375" indent="-231775" fontAlgn="auto">
              <a:lnSpc>
                <a:spcPct val="150000"/>
              </a:lnSpc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regular expression package, java.util.regex lets you perform sophisticated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pattern matching operations. </a:t>
            </a:r>
          </a:p>
          <a:p>
            <a:pPr marL="460375" indent="-231775" fontAlgn="auto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Regular expressions (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regex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are powerful tools for pattern matching and manipulating strings. In Java, regular expressions are supported through the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java.util.regex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package. Regular expressions allow you to define patterns to match, search, and replace specific text patterns within a larger string.				</a:t>
            </a:r>
          </a:p>
          <a:p>
            <a:pPr marL="460375" indent="-231775" algn="l" fontAlgn="auto">
              <a:lnSpc>
                <a:spcPct val="1500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1600">
                <a:solidFill>
                  <a:srgbClr val="66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[a-zA-Z_\-]+</a:t>
            </a:r>
            <a:r>
              <a:rPr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sz="16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160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([a-zA-Z_\-])+</a:t>
            </a:r>
            <a:r>
              <a:rPr sz="16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\.)+</a:t>
            </a:r>
            <a:r>
              <a:rPr sz="160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[a-zA-Z]{2,4}</a:t>
            </a:r>
            <a:r>
              <a:rPr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85420"/>
            <a:ext cx="3362325" cy="674940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Generic Functional Interface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DEC82-950A-0059-BCE6-833F603ADA7A}"/>
              </a:ext>
            </a:extLst>
          </p:cNvPr>
          <p:cNvSpPr/>
          <p:nvPr/>
        </p:nvSpPr>
        <p:spPr>
          <a:xfrm>
            <a:off x="6428791" y="185420"/>
            <a:ext cx="5728220" cy="6318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IN" sz="16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Example </a:t>
            </a:r>
          </a:p>
          <a:p>
            <a:pPr>
              <a:lnSpc>
                <a:spcPct val="150000"/>
              </a:lnSpc>
            </a:pPr>
            <a:r>
              <a:rPr lang="fr-FR" sz="16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interface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IValue</a:t>
            </a:r>
            <a:r>
              <a:rPr lang="fr-FR" sz="16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&lt;T&gt; {</a:t>
            </a:r>
          </a:p>
          <a:p>
            <a:pPr>
              <a:lnSpc>
                <a:spcPct val="150000"/>
              </a:lnSpc>
            </a:pPr>
            <a:r>
              <a:rPr lang="fr-FR" sz="16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  T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GetValue</a:t>
            </a:r>
            <a:r>
              <a:rPr lang="fr-FR" sz="16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fr-FR" sz="16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public class 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LB4{</a:t>
            </a:r>
            <a:endParaRPr lang="en-IN" sz="1600" i="0" u="none" strike="noStrike" baseline="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public static void 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main(String[] </a:t>
            </a:r>
            <a:r>
              <a:rPr lang="en-IN" sz="1600" i="0" u="none" strike="noStrike" baseline="0" dirty="0" err="1">
                <a:solidFill>
                  <a:srgbClr val="6A3B3B"/>
                </a:solidFill>
                <a:latin typeface="Arial" panose="020B0604020202020204" pitchFamily="34" charset="0"/>
              </a:rPr>
              <a:t>args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 {  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IValue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&lt;Float&gt; 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refIValue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refIValue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= () -&gt; 3.1415f;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float v = 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refIValue.GetValue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(); // v = 3.1415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System.</a:t>
            </a:r>
            <a:r>
              <a:rPr lang="en-IN" sz="1600" i="1" u="none" strike="noStrike" baseline="0" dirty="0" err="1">
                <a:solidFill>
                  <a:srgbClr val="0000C0"/>
                </a:solidFill>
                <a:latin typeface="Arial" panose="020B0604020202020204" pitchFamily="34" charset="0"/>
              </a:rPr>
              <a:t>out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.println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(“Generic ”+v);  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refIValue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= () -&gt; "Hello world!"; // Error, the type is String and not Float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  <a:endParaRPr lang="en-IN" sz="1600" i="0" u="none" strike="noStrike" baseline="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72DCA3-5EC3-08F7-D337-38520B99E724}"/>
              </a:ext>
            </a:extLst>
          </p:cNvPr>
          <p:cNvSpPr txBox="1">
            <a:spLocks/>
          </p:cNvSpPr>
          <p:nvPr/>
        </p:nvSpPr>
        <p:spPr>
          <a:xfrm>
            <a:off x="428625" y="5139251"/>
            <a:ext cx="3362325" cy="6749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/>
              <a:t>Output: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22E82-2664-2941-32C6-A48F91F48134}"/>
              </a:ext>
            </a:extLst>
          </p:cNvPr>
          <p:cNvSpPr txBox="1"/>
          <p:nvPr/>
        </p:nvSpPr>
        <p:spPr>
          <a:xfrm>
            <a:off x="2044278" y="5258911"/>
            <a:ext cx="4051722" cy="5552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Generic 3.1415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0E5DE-42BF-30EC-BA52-A6EB287F2EFA}"/>
              </a:ext>
            </a:extLst>
          </p:cNvPr>
          <p:cNvSpPr txBox="1"/>
          <p:nvPr/>
        </p:nvSpPr>
        <p:spPr>
          <a:xfrm>
            <a:off x="258925" y="980020"/>
            <a:ext cx="6097554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The functional interface can be generic (template).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In this case, the target type of the lambda expression is determined based on the type specified in the reference to that functional interface.</a:t>
            </a:r>
          </a:p>
        </p:txBody>
      </p:sp>
    </p:spTree>
    <p:extLst>
      <p:ext uri="{BB962C8B-B14F-4D97-AF65-F5344CB8AC3E}">
        <p14:creationId xmlns:p14="http://schemas.microsoft.com/office/powerpoint/2010/main" val="3636286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0500" y="787400"/>
            <a:ext cx="10083800" cy="501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0375" indent="-231775"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0375" indent="-231775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"): describes a pattern of text</a:t>
            </a:r>
          </a:p>
          <a:p>
            <a:pPr marL="854075" lvl="1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test whether a string matches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expr's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pattern</a:t>
            </a:r>
          </a:p>
          <a:p>
            <a:pPr marL="854075" lvl="1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use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search/replace characters in a string</a:t>
            </a:r>
          </a:p>
          <a:p>
            <a:pPr marL="854075" lvl="1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powerful, but tough to read</a:t>
            </a:r>
          </a:p>
          <a:p>
            <a:pPr marL="460375" indent="-231775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expressions occur in many places:</a:t>
            </a:r>
          </a:p>
          <a:p>
            <a:pPr marL="854075" lvl="1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editors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TextPad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allow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regexes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search/replace</a:t>
            </a:r>
          </a:p>
          <a:p>
            <a:pPr marL="854075" lvl="1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languages: JavaScript;   Java Scanner, String split</a:t>
            </a:r>
          </a:p>
          <a:p>
            <a:pPr marL="854075" lvl="1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Unix/Linux/Mac shell commands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grep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find, etc.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MATCHER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Matcher class in Java is part of the </a:t>
            </a:r>
            <a:r>
              <a:rPr lang="en-US" dirty="0" err="1"/>
              <a:t>java.util.regex</a:t>
            </a:r>
            <a:r>
              <a:rPr lang="en-US" dirty="0"/>
              <a:t> package and is used to perform matching operations on input text using regular expressions. It works in conjunction with the Pattern class to apply a </a:t>
            </a:r>
            <a:r>
              <a:rPr lang="en-US" dirty="0" err="1"/>
              <a:t>regex</a:t>
            </a:r>
            <a:r>
              <a:rPr lang="en-US" dirty="0"/>
              <a:t> pattern to a string and find matches or perform other operations.</a:t>
            </a:r>
          </a:p>
        </p:txBody>
      </p:sp>
    </p:spTree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826" name="Title 973825"/>
          <p:cNvSpPr>
            <a:spLocks noGrp="1"/>
          </p:cNvSpPr>
          <p:nvPr>
            <p:ph type="title"/>
          </p:nvPr>
        </p:nvSpPr>
        <p:spPr>
          <a:xfrm>
            <a:off x="695325" y="116840"/>
            <a:ext cx="10515600" cy="1325563"/>
          </a:xfrm>
        </p:spPr>
        <p:txBody>
          <a:bodyPr anchor="ctr" anchorCtr="0"/>
          <a:lstStyle/>
          <a:p>
            <a:r>
              <a:rPr lang="en-US"/>
              <a:t>REGEX METHODS</a:t>
            </a:r>
          </a:p>
        </p:txBody>
      </p:sp>
      <p:graphicFrame>
        <p:nvGraphicFramePr>
          <p:cNvPr id="973903" name="Table 973902"/>
          <p:cNvGraphicFramePr/>
          <p:nvPr/>
        </p:nvGraphicFramePr>
        <p:xfrm>
          <a:off x="1676400" y="1143000"/>
          <a:ext cx="8839200" cy="4974336"/>
        </p:xfrm>
        <a:graphic>
          <a:graphicData uri="http://schemas.openxmlformats.org/drawingml/2006/table">
            <a:tbl>
              <a:tblPr/>
              <a:tblGrid>
                <a:gridCol w="449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7160">
                <a:tc>
                  <a:txBody>
                    <a:bodyPr/>
                    <a:lstStyle>
                      <a:lvl1pPr marL="292100" lvl="0" indent="-2921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40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1pPr>
                      <a:lvl2pPr marL="685800" lvl="1" indent="-279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defRPr sz="24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2pPr>
                      <a:lvl3pPr marL="10287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anose="020F0502020204030204" charset="0"/>
                        <a:buChar char="–"/>
                        <a:defRPr sz="20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3pPr>
                      <a:lvl4pPr marL="1316355" lvl="3" indent="-17335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4pPr>
                      <a:lvl5pPr marL="1651000" lvl="4" indent="-22034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r>
                        <a:rPr>
                          <a:latin typeface="Consolas" panose="020B0609020204030204" pitchFamily="49" charset="0"/>
                        </a:rPr>
                        <a:t>.</a:t>
                      </a:r>
                      <a:r>
                        <a:rPr err="1">
                          <a:latin typeface="Consolas" panose="020B0609020204030204" pitchFamily="49" charset="0"/>
                        </a:rPr>
                        <a:t>match(</a:t>
                      </a:r>
                      <a:r>
                        <a:rPr b="1" i="1" err="1">
                          <a:latin typeface="Consolas" panose="020B0609020204030204" pitchFamily="49" charset="0"/>
                        </a:rPr>
                        <a:t>regexp</a:t>
                      </a:r>
                      <a:r>
                        <a:rPr>
                          <a:latin typeface="Consolas" panose="020B0609020204030204" pitchFamily="49" charset="0"/>
                        </a:rPr>
                        <a:t>)</a:t>
                      </a:r>
                      <a:endParaRPr lang="en-US">
                        <a:latin typeface="Consolas" panose="020B0609020204030204" pitchFamily="49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92100" lvl="0" indent="-2921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40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1pPr>
                      <a:lvl2pPr marL="685800" lvl="1" indent="-279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defRPr sz="24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2pPr>
                      <a:lvl3pPr marL="10287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anose="020F0502020204030204" charset="0"/>
                        <a:buChar char="–"/>
                        <a:defRPr sz="20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3pPr>
                      <a:lvl4pPr marL="1316355" lvl="3" indent="-17335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4pPr>
                      <a:lvl5pPr marL="1651000" lvl="4" indent="-22034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r>
                        <a:t>returns first match for this string against the given regular expression; if global /g flag is used, returns array of all matches</a:t>
                      </a:r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7160">
                <a:tc>
                  <a:txBody>
                    <a:bodyPr/>
                    <a:lstStyle>
                      <a:lvl1pPr marL="292100" lvl="0" indent="-2921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40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1pPr>
                      <a:lvl2pPr marL="685800" lvl="1" indent="-279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defRPr sz="24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2pPr>
                      <a:lvl3pPr marL="10287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anose="020F0502020204030204" charset="0"/>
                        <a:buChar char="–"/>
                        <a:defRPr sz="20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3pPr>
                      <a:lvl4pPr marL="1316355" lvl="3" indent="-17335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4pPr>
                      <a:lvl5pPr marL="1651000" lvl="4" indent="-22034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r>
                        <a:rPr>
                          <a:latin typeface="Consolas" panose="020B0609020204030204" pitchFamily="49" charset="0"/>
                        </a:rPr>
                        <a:t>.</a:t>
                      </a:r>
                      <a:r>
                        <a:rPr err="1">
                          <a:latin typeface="Consolas" panose="020B0609020204030204" pitchFamily="49" charset="0"/>
                        </a:rPr>
                        <a:t>replace(</a:t>
                      </a:r>
                      <a:r>
                        <a:rPr b="1" i="1" err="1">
                          <a:latin typeface="Consolas" panose="020B0609020204030204" pitchFamily="49" charset="0"/>
                        </a:rPr>
                        <a:t>regexp</a:t>
                      </a:r>
                      <a:r>
                        <a:rPr>
                          <a:latin typeface="Consolas" panose="020B0609020204030204" pitchFamily="49" charset="0"/>
                        </a:rPr>
                        <a:t>, </a:t>
                      </a:r>
                      <a:r>
                        <a:rPr b="1" i="1">
                          <a:latin typeface="Consolas" panose="020B0609020204030204" pitchFamily="49" charset="0"/>
                        </a:rPr>
                        <a:t>text</a:t>
                      </a:r>
                      <a:r>
                        <a:rPr>
                          <a:latin typeface="Consolas" panose="020B0609020204030204" pitchFamily="49" charset="0"/>
                        </a:rPr>
                        <a:t>)</a:t>
                      </a:r>
                      <a:endParaRPr lang="en-US">
                        <a:latin typeface="Consolas" panose="020B0609020204030204" pitchFamily="49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92100" lvl="0" indent="-2921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40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1pPr>
                      <a:lvl2pPr marL="685800" lvl="1" indent="-279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defRPr sz="24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2pPr>
                      <a:lvl3pPr marL="10287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anose="020F0502020204030204" charset="0"/>
                        <a:buChar char="–"/>
                        <a:defRPr sz="20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3pPr>
                      <a:lvl4pPr marL="1316355" lvl="3" indent="-17335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4pPr>
                      <a:lvl5pPr marL="1651000" lvl="4" indent="-22034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r>
                        <a:t>replaces first occurrence of the regular expression with the given text; if global </a:t>
                      </a:r>
                      <a:r>
                        <a:rPr>
                          <a:latin typeface="Consolas" panose="020B0609020204030204" pitchFamily="49" charset="0"/>
                        </a:rPr>
                        <a:t>/g</a:t>
                      </a:r>
                      <a:r>
                        <a:t> flag is used, replaces all occurrences</a:t>
                      </a:r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300">
                <a:tc>
                  <a:txBody>
                    <a:bodyPr/>
                    <a:lstStyle>
                      <a:lvl1pPr marL="292100" lvl="0" indent="-2921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40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1pPr>
                      <a:lvl2pPr marL="685800" lvl="1" indent="-279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defRPr sz="24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2pPr>
                      <a:lvl3pPr marL="10287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anose="020F0502020204030204" charset="0"/>
                        <a:buChar char="–"/>
                        <a:defRPr sz="20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3pPr>
                      <a:lvl4pPr marL="1316355" lvl="3" indent="-17335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4pPr>
                      <a:lvl5pPr marL="1651000" lvl="4" indent="-22034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r>
                        <a:rPr>
                          <a:latin typeface="Consolas" panose="020B0609020204030204" pitchFamily="49" charset="0"/>
                        </a:rPr>
                        <a:t>.</a:t>
                      </a:r>
                      <a:r>
                        <a:rPr err="1">
                          <a:latin typeface="Consolas" panose="020B0609020204030204" pitchFamily="49" charset="0"/>
                        </a:rPr>
                        <a:t>search(</a:t>
                      </a:r>
                      <a:r>
                        <a:rPr b="1" i="1" err="1">
                          <a:latin typeface="Consolas" panose="020B0609020204030204" pitchFamily="49" charset="0"/>
                        </a:rPr>
                        <a:t>regexp</a:t>
                      </a:r>
                      <a:r>
                        <a:rPr>
                          <a:latin typeface="Consolas" panose="020B0609020204030204" pitchFamily="49" charset="0"/>
                        </a:rPr>
                        <a:t>)</a:t>
                      </a:r>
                      <a:endParaRPr lang="en-US">
                        <a:latin typeface="Consolas" panose="020B0609020204030204" pitchFamily="49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92100" lvl="0" indent="-2921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40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1pPr>
                      <a:lvl2pPr marL="685800" lvl="1" indent="-279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defRPr sz="24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2pPr>
                      <a:lvl3pPr marL="10287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anose="020F0502020204030204" charset="0"/>
                        <a:buChar char="–"/>
                        <a:defRPr sz="20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3pPr>
                      <a:lvl4pPr marL="1316355" lvl="3" indent="-17335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4pPr>
                      <a:lvl5pPr marL="1651000" lvl="4" indent="-22034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r>
                        <a:t>returns first index where the given regular expression occurs</a:t>
                      </a:r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7160">
                <a:tc>
                  <a:txBody>
                    <a:bodyPr/>
                    <a:lstStyle>
                      <a:lvl1pPr marL="292100" lvl="0" indent="-2921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40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1pPr>
                      <a:lvl2pPr marL="685800" lvl="1" indent="-279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defRPr sz="24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2pPr>
                      <a:lvl3pPr marL="10287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anose="020F0502020204030204" charset="0"/>
                        <a:buChar char="–"/>
                        <a:defRPr sz="20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3pPr>
                      <a:lvl4pPr marL="1316355" lvl="3" indent="-17335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4pPr>
                      <a:lvl5pPr marL="1651000" lvl="4" indent="-22034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r>
                        <a:rPr>
                          <a:latin typeface="Consolas" panose="020B0609020204030204" pitchFamily="49" charset="0"/>
                        </a:rPr>
                        <a:t>.</a:t>
                      </a:r>
                      <a:r>
                        <a:rPr err="1">
                          <a:latin typeface="Consolas" panose="020B0609020204030204" pitchFamily="49" charset="0"/>
                        </a:rPr>
                        <a:t>split(</a:t>
                      </a:r>
                      <a:r>
                        <a:rPr b="1" i="1" err="1">
                          <a:latin typeface="Consolas" panose="020B0609020204030204" pitchFamily="49" charset="0"/>
                        </a:rPr>
                        <a:t>delimiter[</a:t>
                      </a:r>
                      <a:r>
                        <a:rPr err="1">
                          <a:latin typeface="Consolas" panose="020B0609020204030204" pitchFamily="49" charset="0"/>
                        </a:rPr>
                        <a:t>,</a:t>
                      </a:r>
                      <a:r>
                        <a:rPr b="1" i="1" err="1">
                          <a:latin typeface="Consolas" panose="020B0609020204030204" pitchFamily="49" charset="0"/>
                        </a:rPr>
                        <a:t>limit</a:t>
                      </a:r>
                      <a:r>
                        <a:rPr b="1" i="1">
                          <a:latin typeface="Consolas" panose="020B0609020204030204" pitchFamily="49" charset="0"/>
                        </a:rPr>
                        <a:t>]</a:t>
                      </a:r>
                      <a:r>
                        <a:rPr>
                          <a:latin typeface="Consolas" panose="020B0609020204030204" pitchFamily="49" charset="0"/>
                        </a:rPr>
                        <a:t>)</a:t>
                      </a:r>
                      <a:endParaRPr lang="en-US">
                        <a:latin typeface="Consolas" panose="020B0609020204030204" pitchFamily="49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92100" lvl="0" indent="-2921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40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1pPr>
                      <a:lvl2pPr marL="685800" lvl="1" indent="-279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defRPr sz="24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2pPr>
                      <a:lvl3pPr marL="10287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anose="020F0502020204030204" charset="0"/>
                        <a:buChar char="–"/>
                        <a:defRPr sz="20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3pPr>
                      <a:lvl4pPr marL="1316355" lvl="3" indent="-17335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4pPr>
                      <a:lvl5pPr marL="1651000" lvl="4" indent="-22034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r>
                        <a:t>breaks apart a string into an array of strings using the given regular as the delimiter; returns the array of tokens</a:t>
                      </a:r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/>
              <a:t>BASIC REGEX</a:t>
            </a:r>
          </a:p>
        </p:txBody>
      </p:sp>
      <p:sp>
        <p:nvSpPr>
          <p:cNvPr id="979971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marL="460375" indent="-231775" algn="ctr">
              <a:buNone/>
            </a:pPr>
            <a:r>
              <a:rPr>
                <a:latin typeface="Consolas" panose="020B0609020204030204" pitchFamily="49" charset="0"/>
              </a:rPr>
              <a:t>/</a:t>
            </a:r>
            <a:r>
              <a:rPr err="1">
                <a:latin typeface="Consolas" panose="020B0609020204030204" pitchFamily="49" charset="0"/>
              </a:rPr>
              <a:t>abc</a:t>
            </a:r>
            <a:r>
              <a:rPr>
                <a:latin typeface="Consolas" panose="020B0609020204030204" pitchFamily="49" charset="0"/>
              </a:rPr>
              <a:t>/</a:t>
            </a:r>
          </a:p>
          <a:p>
            <a:pPr marL="854075" lvl="1"/>
            <a:endParaRPr>
              <a:latin typeface="Consolas" panose="020B0609020204030204" pitchFamily="49" charset="0"/>
            </a:endParaRPr>
          </a:p>
          <a:p>
            <a:pPr marL="460375" indent="-231775"/>
            <a:r>
              <a:t>a regular expression literal is written   </a:t>
            </a:r>
            <a:r>
              <a:rPr>
                <a:latin typeface="Consolas" panose="020B0609020204030204" pitchFamily="49" charset="0"/>
              </a:rPr>
              <a:t>/</a:t>
            </a:r>
            <a:r>
              <a:rPr b="1" i="1">
                <a:latin typeface="Consolas" panose="020B0609020204030204" pitchFamily="49" charset="0"/>
              </a:rPr>
              <a:t>pattern</a:t>
            </a:r>
            <a:r>
              <a:rPr>
                <a:latin typeface="Consolas" panose="020B0609020204030204" pitchFamily="49" charset="0"/>
              </a:rPr>
              <a:t>/</a:t>
            </a:r>
          </a:p>
          <a:p>
            <a:pPr marL="460375" indent="-231775"/>
            <a:r>
              <a:t>the simplest regexes simply match a given substring</a:t>
            </a:r>
          </a:p>
          <a:p>
            <a:pPr marL="854075" lvl="1">
              <a:buNone/>
            </a:pPr>
            <a:endParaRPr/>
          </a:p>
          <a:p>
            <a:pPr marL="460375" indent="-231775"/>
            <a:r>
              <a:t>the above regex matches any line containing "</a:t>
            </a:r>
            <a:r>
              <a:rPr err="1"/>
              <a:t>abc</a:t>
            </a:r>
            <a:r>
              <a:t>"</a:t>
            </a:r>
          </a:p>
          <a:p>
            <a:pPr marL="854075" lvl="1"/>
            <a:r>
              <a:rPr i="1"/>
              <a:t>YES </a:t>
            </a:r>
            <a:r>
              <a:t>: </a:t>
            </a:r>
            <a:r>
              <a:rPr>
                <a:latin typeface="Consolas" panose="020B0609020204030204" pitchFamily="49" charset="0"/>
              </a:rPr>
              <a:t>"</a:t>
            </a:r>
            <a:r>
              <a:rPr err="1">
                <a:latin typeface="Consolas" panose="020B0609020204030204" pitchFamily="49" charset="0"/>
              </a:rPr>
              <a:t>abc</a:t>
            </a:r>
            <a:r>
              <a:rPr>
                <a:latin typeface="Consolas" panose="020B0609020204030204" pitchFamily="49" charset="0"/>
              </a:rPr>
              <a:t>"</a:t>
            </a:r>
            <a:r>
              <a:t>,   </a:t>
            </a:r>
            <a:r>
              <a:rPr>
                <a:latin typeface="Consolas" panose="020B0609020204030204" pitchFamily="49" charset="0"/>
              </a:rPr>
              <a:t>"</a:t>
            </a:r>
            <a:r>
              <a:rPr err="1">
                <a:latin typeface="Consolas" panose="020B0609020204030204" pitchFamily="49" charset="0"/>
              </a:rPr>
              <a:t>abcdef</a:t>
            </a:r>
            <a:r>
              <a:rPr>
                <a:latin typeface="Consolas" panose="020B0609020204030204" pitchFamily="49" charset="0"/>
              </a:rPr>
              <a:t>"</a:t>
            </a:r>
            <a:r>
              <a:t>,   </a:t>
            </a:r>
            <a:r>
              <a:rPr>
                <a:latin typeface="Consolas" panose="020B0609020204030204" pitchFamily="49" charset="0"/>
              </a:rPr>
              <a:t>"</a:t>
            </a:r>
            <a:r>
              <a:rPr err="1">
                <a:latin typeface="Consolas" panose="020B0609020204030204" pitchFamily="49" charset="0"/>
              </a:rPr>
              <a:t>defabc</a:t>
            </a:r>
            <a:r>
              <a:rPr>
                <a:latin typeface="Consolas" panose="020B0609020204030204" pitchFamily="49" charset="0"/>
              </a:rPr>
              <a:t>"</a:t>
            </a:r>
            <a:r>
              <a:t>,   </a:t>
            </a:r>
            <a:r>
              <a:rPr>
                <a:latin typeface="Consolas" panose="020B0609020204030204" pitchFamily="49" charset="0"/>
              </a:rPr>
              <a:t>".=.</a:t>
            </a:r>
            <a:r>
              <a:rPr err="1">
                <a:latin typeface="Consolas" panose="020B0609020204030204" pitchFamily="49" charset="0"/>
              </a:rPr>
              <a:t>abc</a:t>
            </a:r>
            <a:r>
              <a:rPr>
                <a:latin typeface="Consolas" panose="020B0609020204030204" pitchFamily="49" charset="0"/>
              </a:rPr>
              <a:t>.=."</a:t>
            </a:r>
          </a:p>
          <a:p>
            <a:pPr marL="854075" lvl="1"/>
            <a:r>
              <a:rPr i="1"/>
              <a:t>NO </a:t>
            </a:r>
            <a:r>
              <a:t>: </a:t>
            </a:r>
            <a:r>
              <a:rPr>
                <a:latin typeface="Consolas" panose="020B0609020204030204" pitchFamily="49" charset="0"/>
              </a:rPr>
              <a:t>"</a:t>
            </a:r>
            <a:r>
              <a:rPr err="1">
                <a:latin typeface="Consolas" panose="020B0609020204030204" pitchFamily="49" charset="0"/>
              </a:rPr>
              <a:t>fedcba</a:t>
            </a:r>
            <a:r>
              <a:rPr>
                <a:latin typeface="Consolas" panose="020B0609020204030204" pitchFamily="49" charset="0"/>
              </a:rPr>
              <a:t>"</a:t>
            </a:r>
            <a:r>
              <a:t>,   </a:t>
            </a:r>
            <a:r>
              <a:rPr>
                <a:latin typeface="Consolas" panose="020B0609020204030204" pitchFamily="49" charset="0"/>
              </a:rPr>
              <a:t>"</a:t>
            </a:r>
            <a:r>
              <a:rPr err="1">
                <a:latin typeface="Consolas" panose="020B0609020204030204" pitchFamily="49" charset="0"/>
              </a:rPr>
              <a:t>ab</a:t>
            </a:r>
            <a:r>
              <a:rPr>
                <a:latin typeface="Consolas" panose="020B0609020204030204" pitchFamily="49" charset="0"/>
              </a:rPr>
              <a:t> c"</a:t>
            </a:r>
            <a:r>
              <a:t>,   </a:t>
            </a:r>
            <a:r>
              <a:rPr>
                <a:latin typeface="Consolas" panose="020B0609020204030204" pitchFamily="49" charset="0"/>
              </a:rPr>
              <a:t>"</a:t>
            </a:r>
            <a:r>
              <a:rPr err="1">
                <a:latin typeface="Consolas" panose="020B0609020204030204" pitchFamily="49" charset="0"/>
              </a:rPr>
              <a:t>AbC</a:t>
            </a:r>
            <a:r>
              <a:rPr>
                <a:latin typeface="Consolas" panose="020B0609020204030204" pitchFamily="49" charset="0"/>
              </a:rPr>
              <a:t>"</a:t>
            </a:r>
            <a:r>
              <a:t>,   </a:t>
            </a:r>
            <a:r>
              <a:rPr>
                <a:latin typeface="Consolas" panose="020B0609020204030204" pitchFamily="49" charset="0"/>
              </a:rPr>
              <a:t>"Bash"</a:t>
            </a:r>
            <a:r>
              <a:t>, ...</a:t>
            </a:r>
          </a:p>
          <a:p>
            <a:pPr marL="460375" indent="-231775"/>
            <a:endParaRPr/>
          </a:p>
        </p:txBody>
      </p:sp>
    </p:spTree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018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t>W</a:t>
            </a:r>
            <a:r>
              <a:rPr lang="en-US"/>
              <a:t>ILDCARDS AND ANCHORS</a:t>
            </a:r>
          </a:p>
        </p:txBody>
      </p:sp>
      <p:sp>
        <p:nvSpPr>
          <p:cNvPr id="10649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marL="460375" indent="-231775">
              <a:buNone/>
            </a:pPr>
            <a:r>
              <a:rPr>
                <a:latin typeface="Consolas" panose="020B0609020204030204" pitchFamily="49" charset="0"/>
              </a:rPr>
              <a:t>	</a:t>
            </a:r>
            <a:r>
              <a:rPr b="1">
                <a:solidFill>
                  <a:srgbClr val="6600CC"/>
                </a:solidFill>
                <a:latin typeface="Consolas" panose="020B0609020204030204" pitchFamily="49" charset="0"/>
              </a:rPr>
              <a:t>.</a:t>
            </a:r>
            <a:r>
              <a:t>  (a dot) matches any character except </a:t>
            </a:r>
            <a:r>
              <a:rPr>
                <a:latin typeface="Consolas" panose="020B0609020204030204" pitchFamily="49" charset="0"/>
              </a:rPr>
              <a:t>\n</a:t>
            </a:r>
          </a:p>
          <a:p>
            <a:pPr marL="854075" lvl="1"/>
            <a:r>
              <a:rPr>
                <a:latin typeface="Consolas" panose="020B0609020204030204" pitchFamily="49" charset="0"/>
              </a:rPr>
              <a:t>/.</a:t>
            </a:r>
            <a:r>
              <a:rPr err="1">
                <a:latin typeface="Consolas" panose="020B0609020204030204" pitchFamily="49" charset="0"/>
              </a:rPr>
              <a:t>oo.y</a:t>
            </a:r>
            <a:r>
              <a:rPr>
                <a:latin typeface="Consolas" panose="020B0609020204030204" pitchFamily="49" charset="0"/>
              </a:rPr>
              <a:t>/</a:t>
            </a:r>
            <a:r>
              <a:t> matches </a:t>
            </a:r>
            <a:r>
              <a:rPr>
                <a:latin typeface="Consolas" panose="020B0609020204030204" pitchFamily="49" charset="0"/>
              </a:rPr>
              <a:t>"</a:t>
            </a:r>
            <a:r>
              <a:rPr err="1">
                <a:latin typeface="Consolas" panose="020B0609020204030204" pitchFamily="49" charset="0"/>
              </a:rPr>
              <a:t>Doocy</a:t>
            </a:r>
            <a:r>
              <a:rPr>
                <a:latin typeface="Consolas" panose="020B0609020204030204" pitchFamily="49" charset="0"/>
              </a:rPr>
              <a:t>"</a:t>
            </a:r>
            <a:r>
              <a:t>,  </a:t>
            </a:r>
            <a:r>
              <a:rPr>
                <a:latin typeface="Consolas" panose="020B0609020204030204" pitchFamily="49" charset="0"/>
              </a:rPr>
              <a:t>"goofy"</a:t>
            </a:r>
            <a:r>
              <a:t>, </a:t>
            </a:r>
            <a:r>
              <a:rPr>
                <a:latin typeface="Consolas" panose="020B0609020204030204" pitchFamily="49" charset="0"/>
              </a:rPr>
              <a:t>"</a:t>
            </a:r>
            <a:r>
              <a:rPr err="1">
                <a:latin typeface="Consolas" panose="020B0609020204030204" pitchFamily="49" charset="0"/>
              </a:rPr>
              <a:t>LooPy</a:t>
            </a:r>
            <a:r>
              <a:rPr>
                <a:latin typeface="Consolas" panose="020B0609020204030204" pitchFamily="49" charset="0"/>
              </a:rPr>
              <a:t>"</a:t>
            </a:r>
            <a:r>
              <a:t>, ...</a:t>
            </a:r>
          </a:p>
          <a:p>
            <a:pPr marL="854075" lvl="1"/>
            <a:r>
              <a:t>use </a:t>
            </a:r>
            <a:r>
              <a:rPr>
                <a:latin typeface="Consolas" panose="020B0609020204030204" pitchFamily="49" charset="0"/>
              </a:rPr>
              <a:t>\.</a:t>
            </a:r>
            <a:r>
              <a:t> to literally match a dot </a:t>
            </a:r>
            <a:r>
              <a:rPr>
                <a:latin typeface="Consolas" panose="020B0609020204030204" pitchFamily="49" charset="0"/>
              </a:rPr>
              <a:t>.</a:t>
            </a:r>
            <a:r>
              <a:t> character</a:t>
            </a:r>
          </a:p>
          <a:p>
            <a:pPr marL="854075" lvl="1">
              <a:buNone/>
            </a:pPr>
            <a:endParaRPr sz="1400"/>
          </a:p>
          <a:p>
            <a:pPr marL="460375" indent="-231775">
              <a:buNone/>
            </a:pPr>
            <a:r>
              <a:rPr>
                <a:latin typeface="Consolas" panose="020B0609020204030204" pitchFamily="49" charset="0"/>
              </a:rPr>
              <a:t>	</a:t>
            </a:r>
            <a:r>
              <a:rPr b="1">
                <a:solidFill>
                  <a:srgbClr val="6600CC"/>
                </a:solidFill>
                <a:latin typeface="Consolas" panose="020B0609020204030204" pitchFamily="49" charset="0"/>
              </a:rPr>
              <a:t>^</a:t>
            </a:r>
            <a:r>
              <a:t> matches the beginning of a line;  </a:t>
            </a:r>
            <a:r>
              <a:rPr b="1">
                <a:solidFill>
                  <a:srgbClr val="6600CC"/>
                </a:solidFill>
                <a:latin typeface="Consolas" panose="020B0609020204030204" pitchFamily="49" charset="0"/>
              </a:rPr>
              <a:t>$</a:t>
            </a:r>
            <a:r>
              <a:t> the end</a:t>
            </a:r>
          </a:p>
          <a:p>
            <a:pPr marL="854075" lvl="1"/>
            <a:r>
              <a:rPr>
                <a:latin typeface="Consolas" panose="020B0609020204030204" pitchFamily="49" charset="0"/>
              </a:rPr>
              <a:t>/^if$/</a:t>
            </a:r>
            <a:r>
              <a:t> matches lines that consist entirely of </a:t>
            </a:r>
            <a:r>
              <a:rPr>
                <a:latin typeface="Consolas" panose="020B0609020204030204" pitchFamily="49" charset="0"/>
              </a:rPr>
              <a:t>if</a:t>
            </a:r>
          </a:p>
          <a:p>
            <a:pPr marL="854075" lvl="1">
              <a:buNone/>
            </a:pPr>
            <a:endParaRPr sz="1400"/>
          </a:p>
          <a:p>
            <a:pPr marL="460375" indent="-231775">
              <a:buNone/>
            </a:pPr>
            <a:r>
              <a:rPr>
                <a:latin typeface="Consolas" panose="020B0609020204030204" pitchFamily="49" charset="0"/>
              </a:rPr>
              <a:t>	</a:t>
            </a:r>
            <a:r>
              <a:rPr b="1">
                <a:solidFill>
                  <a:srgbClr val="6600CC"/>
                </a:solidFill>
                <a:latin typeface="Consolas" panose="020B0609020204030204" pitchFamily="49" charset="0"/>
              </a:rPr>
              <a:t>\&lt;</a:t>
            </a:r>
            <a:r>
              <a:t> demands that pattern is the beginning of a </a:t>
            </a:r>
            <a:r>
              <a:rPr i="1"/>
              <a:t>word</a:t>
            </a:r>
            <a:r>
              <a:t>;</a:t>
            </a:r>
            <a:br/>
            <a:r>
              <a:rPr b="1">
                <a:solidFill>
                  <a:srgbClr val="6600CC"/>
                </a:solidFill>
                <a:latin typeface="Consolas" panose="020B0609020204030204" pitchFamily="49" charset="0"/>
              </a:rPr>
              <a:t>\&gt;</a:t>
            </a:r>
            <a:r>
              <a:t> demands that pattern is the end of a word</a:t>
            </a:r>
          </a:p>
          <a:p>
            <a:pPr marL="854075" lvl="1"/>
            <a:r>
              <a:rPr>
                <a:latin typeface="Consolas" panose="020B0609020204030204" pitchFamily="49" charset="0"/>
              </a:rPr>
              <a:t>/\&lt;for\&gt;/</a:t>
            </a:r>
            <a:r>
              <a:t> matches lines that contain the word </a:t>
            </a:r>
            <a:r>
              <a:rPr>
                <a:latin typeface="Consolas" panose="020B0609020204030204" pitchFamily="49" charset="0"/>
              </a:rPr>
              <a:t>"for"</a:t>
            </a:r>
            <a:endParaRPr sz="140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570" name="Title 1005569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t>S</a:t>
            </a:r>
            <a:r>
              <a:rPr lang="en-US"/>
              <a:t>TRING MATCH</a:t>
            </a:r>
          </a:p>
        </p:txBody>
      </p:sp>
      <p:sp>
        <p:nvSpPr>
          <p:cNvPr id="1005571" name="Text Placeholder 1005570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ctr">
              <a:buNone/>
            </a:pPr>
            <a:r>
              <a:rPr b="1" i="1" err="1">
                <a:latin typeface="Consolas" panose="020B0609020204030204" pitchFamily="49" charset="0"/>
              </a:rPr>
              <a:t>string</a:t>
            </a:r>
            <a:r>
              <a:rPr err="1">
                <a:latin typeface="Consolas" panose="020B0609020204030204" pitchFamily="49" charset="0"/>
              </a:rPr>
              <a:t>.match(</a:t>
            </a:r>
            <a:r>
              <a:rPr b="1" i="1" err="1">
                <a:latin typeface="Consolas" panose="020B0609020204030204" pitchFamily="49" charset="0"/>
              </a:rPr>
              <a:t>regex</a:t>
            </a:r>
            <a:r>
              <a:rPr>
                <a:latin typeface="Consolas" panose="020B0609020204030204" pitchFamily="49" charset="0"/>
              </a:rPr>
              <a:t>)</a:t>
            </a:r>
          </a:p>
          <a:p>
            <a:pPr algn="ctr">
              <a:buNone/>
            </a:pPr>
            <a:endParaRPr sz="1200">
              <a:latin typeface="Consolas" panose="020B0609020204030204" pitchFamily="49" charset="0"/>
            </a:endParaRPr>
          </a:p>
          <a:p>
            <a:r>
              <a:t>if string fits pattern, returns matching text; else </a:t>
            </a:r>
            <a:r>
              <a:rPr>
                <a:latin typeface="Consolas" panose="020B0609020204030204" pitchFamily="49" charset="0"/>
              </a:rPr>
              <a:t>null</a:t>
            </a:r>
          </a:p>
          <a:p>
            <a:pPr lvl="1"/>
            <a:r>
              <a:t>can be used as a Boolean truthy/falsey test:</a:t>
            </a:r>
            <a:br/>
            <a:br>
              <a:rPr sz="800"/>
            </a:br>
            <a:r>
              <a:rPr>
                <a:latin typeface="Consolas" panose="020B0609020204030204" pitchFamily="49" charset="0"/>
              </a:rPr>
              <a:t>if (</a:t>
            </a:r>
            <a:r>
              <a:rPr err="1">
                <a:latin typeface="Consolas" panose="020B0609020204030204" pitchFamily="49" charset="0"/>
              </a:rPr>
              <a:t>name.match(/[a-z</a:t>
            </a:r>
            <a:r>
              <a:rPr>
                <a:latin typeface="Consolas" panose="020B0609020204030204" pitchFamily="49" charset="0"/>
              </a:rPr>
              <a:t>]+/)) { ... }</a:t>
            </a:r>
          </a:p>
          <a:p>
            <a:pPr lvl="1"/>
            <a:endParaRPr sz="1800">
              <a:latin typeface="Consolas" panose="020B0609020204030204" pitchFamily="49" charset="0"/>
            </a:endParaRPr>
          </a:p>
          <a:p>
            <a:r>
              <a:rPr b="1">
                <a:solidFill>
                  <a:srgbClr val="6600CC"/>
                </a:solidFill>
                <a:latin typeface="Consolas" panose="020B0609020204030204" pitchFamily="49" charset="0"/>
              </a:rPr>
              <a:t>g</a:t>
            </a:r>
            <a:r>
              <a:t> after regex for array of </a:t>
            </a:r>
            <a:r>
              <a:rPr i="1"/>
              <a:t>global </a:t>
            </a:r>
            <a:r>
              <a:t>matches</a:t>
            </a:r>
          </a:p>
          <a:p>
            <a:pPr lvl="1"/>
            <a:r>
              <a:rPr>
                <a:latin typeface="Consolas" panose="020B0609020204030204" pitchFamily="49" charset="0"/>
              </a:rPr>
              <a:t>"</a:t>
            </a:r>
            <a:r>
              <a:rPr err="1">
                <a:latin typeface="Consolas" panose="020B0609020204030204" pitchFamily="49" charset="0"/>
              </a:rPr>
              <a:t>obama".match(/.a/g</a:t>
            </a:r>
            <a:r>
              <a:rPr>
                <a:latin typeface="Consolas" panose="020B0609020204030204" pitchFamily="49" charset="0"/>
              </a:rPr>
              <a:t>)</a:t>
            </a:r>
            <a:r>
              <a:t> returns </a:t>
            </a:r>
            <a:r>
              <a:rPr>
                <a:latin typeface="Consolas" panose="020B0609020204030204" pitchFamily="49" charset="0"/>
              </a:rPr>
              <a:t>["</a:t>
            </a:r>
            <a:r>
              <a:rPr err="1">
                <a:latin typeface="Consolas" panose="020B0609020204030204" pitchFamily="49" charset="0"/>
              </a:rPr>
              <a:t>ba</a:t>
            </a:r>
            <a:r>
              <a:rPr>
                <a:latin typeface="Consolas" panose="020B0609020204030204" pitchFamily="49" charset="0"/>
              </a:rPr>
              <a:t>", "ma"]</a:t>
            </a:r>
          </a:p>
          <a:p>
            <a:pPr lvl="1"/>
            <a:endParaRPr sz="1800"/>
          </a:p>
          <a:p>
            <a:r>
              <a:rPr b="1">
                <a:solidFill>
                  <a:srgbClr val="6600CC"/>
                </a:solidFill>
                <a:latin typeface="Consolas" panose="020B0609020204030204" pitchFamily="49" charset="0"/>
              </a:rPr>
              <a:t>i</a:t>
            </a:r>
            <a:r>
              <a:t> after regex for case-</a:t>
            </a:r>
            <a:r>
              <a:rPr i="1"/>
              <a:t>insensitive</a:t>
            </a:r>
            <a:r>
              <a:t> match</a:t>
            </a:r>
          </a:p>
          <a:p>
            <a:pPr lvl="1"/>
            <a:r>
              <a:rPr err="1">
                <a:latin typeface="Consolas" panose="020B0609020204030204" pitchFamily="49" charset="0"/>
              </a:rPr>
              <a:t>name.match(/Marty/i</a:t>
            </a:r>
            <a:r>
              <a:rPr>
                <a:latin typeface="Consolas" panose="020B0609020204030204" pitchFamily="49" charset="0"/>
              </a:rPr>
              <a:t>)</a:t>
            </a:r>
            <a:r>
              <a:t> matches </a:t>
            </a:r>
            <a:r>
              <a:rPr>
                <a:latin typeface="Consolas" panose="020B0609020204030204" pitchFamily="49" charset="0"/>
              </a:rPr>
              <a:t>"</a:t>
            </a:r>
            <a:r>
              <a:rPr err="1">
                <a:latin typeface="Consolas" panose="020B0609020204030204" pitchFamily="49" charset="0"/>
              </a:rPr>
              <a:t>marty</a:t>
            </a:r>
            <a:r>
              <a:rPr>
                <a:latin typeface="Consolas" panose="020B0609020204030204" pitchFamily="49" charset="0"/>
              </a:rPr>
              <a:t>"</a:t>
            </a:r>
            <a:r>
              <a:t>, </a:t>
            </a:r>
            <a:r>
              <a:rPr>
                <a:latin typeface="Consolas" panose="020B0609020204030204" pitchFamily="49" charset="0"/>
              </a:rPr>
              <a:t>"</a:t>
            </a:r>
            <a:r>
              <a:rPr err="1">
                <a:latin typeface="Consolas" panose="020B0609020204030204" pitchFamily="49" charset="0"/>
              </a:rPr>
              <a:t>MaRtY</a:t>
            </a:r>
            <a:r>
              <a:rPr>
                <a:latin typeface="Consolas" panose="020B0609020204030204" pitchFamily="49" charset="0"/>
              </a:rPr>
              <a:t>"</a:t>
            </a:r>
          </a:p>
        </p:txBody>
      </p:sp>
    </p:spTree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594" name="Title 1006593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t>S</a:t>
            </a:r>
            <a:r>
              <a:rPr lang="en-US"/>
              <a:t>TRING REPLACE</a:t>
            </a:r>
          </a:p>
        </p:txBody>
      </p:sp>
      <p:sp>
        <p:nvSpPr>
          <p:cNvPr id="1006595" name="Text Placeholder 100659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buNone/>
            </a:pPr>
            <a:r>
              <a:rPr b="1" i="1" err="1">
                <a:latin typeface="Consolas" panose="020B0609020204030204" pitchFamily="49" charset="0"/>
              </a:rPr>
              <a:t>string</a:t>
            </a:r>
            <a:r>
              <a:rPr err="1">
                <a:latin typeface="Consolas" panose="020B0609020204030204" pitchFamily="49" charset="0"/>
              </a:rPr>
              <a:t>.replace(</a:t>
            </a:r>
            <a:r>
              <a:rPr b="1" i="1" err="1">
                <a:latin typeface="Consolas" panose="020B0609020204030204" pitchFamily="49" charset="0"/>
              </a:rPr>
              <a:t>regex</a:t>
            </a:r>
            <a:r>
              <a:rPr>
                <a:latin typeface="Consolas" panose="020B0609020204030204" pitchFamily="49" charset="0"/>
              </a:rPr>
              <a:t>, "</a:t>
            </a:r>
            <a:r>
              <a:rPr b="1" i="1">
                <a:latin typeface="Consolas" panose="020B0609020204030204" pitchFamily="49" charset="0"/>
              </a:rPr>
              <a:t>text</a:t>
            </a:r>
            <a:r>
              <a:rPr>
                <a:latin typeface="Consolas" panose="020B0609020204030204" pitchFamily="49" charset="0"/>
              </a:rPr>
              <a:t>") </a:t>
            </a:r>
          </a:p>
          <a:p>
            <a:pPr>
              <a:buNone/>
            </a:pPr>
            <a:endParaRPr sz="1200"/>
          </a:p>
          <a:p>
            <a:r>
              <a:t>replaces </a:t>
            </a:r>
            <a:r>
              <a:rPr i="1"/>
              <a:t>first occurrence</a:t>
            </a:r>
            <a:r>
              <a:t> of pattern with the given text</a:t>
            </a:r>
          </a:p>
          <a:p>
            <a:pPr lvl="1"/>
            <a:r>
              <a:rPr>
                <a:latin typeface="Consolas" panose="020B0609020204030204" pitchFamily="49" charset="0"/>
              </a:rPr>
              <a:t>var state = "Mississippi";</a:t>
            </a:r>
            <a:br>
              <a:rPr>
                <a:latin typeface="Consolas" panose="020B0609020204030204" pitchFamily="49" charset="0"/>
              </a:rPr>
            </a:br>
            <a:r>
              <a:rPr err="1">
                <a:latin typeface="Consolas" panose="020B0609020204030204" pitchFamily="49" charset="0"/>
              </a:rPr>
              <a:t>state.replace(/s</a:t>
            </a:r>
            <a:r>
              <a:rPr>
                <a:latin typeface="Consolas" panose="020B0609020204030204" pitchFamily="49" charset="0"/>
              </a:rPr>
              <a:t>/, "x") </a:t>
            </a:r>
            <a:r>
              <a:t> returns </a:t>
            </a:r>
            <a:r>
              <a:rPr>
                <a:latin typeface="Consolas" panose="020B0609020204030204" pitchFamily="49" charset="0"/>
              </a:rPr>
              <a:t>"</a:t>
            </a:r>
            <a:r>
              <a:rPr err="1">
                <a:latin typeface="Consolas" panose="020B0609020204030204" pitchFamily="49" charset="0"/>
              </a:rPr>
              <a:t>Mi</a:t>
            </a:r>
            <a:r>
              <a:rPr b="1" err="1">
                <a:latin typeface="Consolas" panose="020B0609020204030204" pitchFamily="49" charset="0"/>
              </a:rPr>
              <a:t>x</a:t>
            </a:r>
            <a:r>
              <a:rPr err="1">
                <a:latin typeface="Consolas" panose="020B0609020204030204" pitchFamily="49" charset="0"/>
              </a:rPr>
              <a:t>sissippi</a:t>
            </a:r>
            <a:r>
              <a:rPr>
                <a:latin typeface="Consolas" panose="020B0609020204030204" pitchFamily="49" charset="0"/>
              </a:rPr>
              <a:t>"</a:t>
            </a:r>
          </a:p>
          <a:p>
            <a:pPr lvl="1"/>
            <a:endParaRPr sz="1100"/>
          </a:p>
          <a:p>
            <a:r>
              <a:rPr b="1">
                <a:solidFill>
                  <a:srgbClr val="6600CC"/>
                </a:solidFill>
                <a:latin typeface="Consolas" panose="020B0609020204030204" pitchFamily="49" charset="0"/>
              </a:rPr>
              <a:t>g</a:t>
            </a:r>
            <a:r>
              <a:t> after regex to replace </a:t>
            </a:r>
            <a:r>
              <a:rPr i="1"/>
              <a:t>all occurrences</a:t>
            </a:r>
          </a:p>
          <a:p>
            <a:pPr lvl="1"/>
            <a:r>
              <a:rPr err="1">
                <a:latin typeface="Consolas" panose="020B0609020204030204" pitchFamily="49" charset="0"/>
              </a:rPr>
              <a:t>state.replace(/s/</a:t>
            </a:r>
            <a:r>
              <a:rPr b="1" err="1">
                <a:solidFill>
                  <a:srgbClr val="6600CC"/>
                </a:solidFill>
                <a:latin typeface="Consolas" panose="020B0609020204030204" pitchFamily="49" charset="0"/>
              </a:rPr>
              <a:t>g</a:t>
            </a:r>
            <a:r>
              <a:rPr>
                <a:latin typeface="Consolas" panose="020B0609020204030204" pitchFamily="49" charset="0"/>
              </a:rPr>
              <a:t>, "x")</a:t>
            </a:r>
            <a:r>
              <a:t> returns </a:t>
            </a:r>
            <a:r>
              <a:rPr>
                <a:latin typeface="Consolas" panose="020B0609020204030204" pitchFamily="49" charset="0"/>
              </a:rPr>
              <a:t>"</a:t>
            </a:r>
            <a:r>
              <a:rPr err="1">
                <a:latin typeface="Consolas" panose="020B0609020204030204" pitchFamily="49" charset="0"/>
              </a:rPr>
              <a:t>Mi</a:t>
            </a:r>
            <a:r>
              <a:rPr b="1" err="1">
                <a:latin typeface="Consolas" panose="020B0609020204030204" pitchFamily="49" charset="0"/>
              </a:rPr>
              <a:t>xx</a:t>
            </a:r>
            <a:r>
              <a:rPr err="1">
                <a:latin typeface="Consolas" panose="020B0609020204030204" pitchFamily="49" charset="0"/>
              </a:rPr>
              <a:t>i</a:t>
            </a:r>
            <a:r>
              <a:rPr b="1" err="1">
                <a:latin typeface="Consolas" panose="020B0609020204030204" pitchFamily="49" charset="0"/>
              </a:rPr>
              <a:t>xx</a:t>
            </a:r>
            <a:r>
              <a:rPr err="1">
                <a:latin typeface="Consolas" panose="020B0609020204030204" pitchFamily="49" charset="0"/>
              </a:rPr>
              <a:t>ippi</a:t>
            </a:r>
            <a:r>
              <a:rPr>
                <a:latin typeface="Consolas" panose="020B0609020204030204" pitchFamily="49" charset="0"/>
              </a:rPr>
              <a:t>"</a:t>
            </a:r>
          </a:p>
          <a:p>
            <a:pPr lvl="1"/>
            <a:endParaRPr sz="1200"/>
          </a:p>
          <a:p>
            <a:r>
              <a:rPr i="1"/>
              <a:t>returns</a:t>
            </a:r>
            <a:r>
              <a:t> the modified string as its result; must be stored</a:t>
            </a:r>
          </a:p>
          <a:p>
            <a:pPr lvl="1"/>
            <a:r>
              <a:rPr b="1">
                <a:latin typeface="Consolas" panose="020B0609020204030204" pitchFamily="49" charset="0"/>
              </a:rPr>
              <a:t>state = </a:t>
            </a:r>
            <a:r>
              <a:rPr b="1" err="1">
                <a:latin typeface="Consolas" panose="020B0609020204030204" pitchFamily="49" charset="0"/>
              </a:rPr>
              <a:t>state</a:t>
            </a:r>
            <a:r>
              <a:rPr err="1">
                <a:latin typeface="Consolas" panose="020B0609020204030204" pitchFamily="49" charset="0"/>
              </a:rPr>
              <a:t>.replace(/s/g</a:t>
            </a:r>
            <a:r>
              <a:rPr>
                <a:latin typeface="Consolas" panose="020B0609020204030204" pitchFamily="49" charset="0"/>
              </a:rPr>
              <a:t>, "x");</a:t>
            </a:r>
          </a:p>
          <a:p>
            <a:endParaRPr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t>S</a:t>
            </a:r>
            <a:r>
              <a:rPr lang="en-US"/>
              <a:t>PECIAL CHARACTERS</a:t>
            </a:r>
          </a:p>
        </p:txBody>
      </p:sp>
      <p:sp>
        <p:nvSpPr>
          <p:cNvPr id="10752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>
            <a:normAutofit lnSpcReduction="10000"/>
          </a:bodyPr>
          <a:lstStyle/>
          <a:p>
            <a:pPr marL="460375" indent="-231775">
              <a:buNone/>
            </a:pPr>
            <a:r>
              <a:rPr>
                <a:latin typeface="Consolas" panose="020B0609020204030204" pitchFamily="49" charset="0"/>
              </a:rPr>
              <a:t>	</a:t>
            </a:r>
            <a:r>
              <a:rPr b="1">
                <a:solidFill>
                  <a:srgbClr val="6600CC"/>
                </a:solidFill>
                <a:latin typeface="Consolas" panose="020B0609020204030204" pitchFamily="49" charset="0"/>
              </a:rPr>
              <a:t>|</a:t>
            </a:r>
            <a:r>
              <a:t> means OR</a:t>
            </a:r>
          </a:p>
          <a:p>
            <a:pPr marL="854075" lvl="1"/>
            <a:r>
              <a:rPr>
                <a:latin typeface="Consolas" panose="020B0609020204030204" pitchFamily="49" charset="0"/>
              </a:rPr>
              <a:t>/</a:t>
            </a:r>
            <a:r>
              <a:rPr err="1">
                <a:latin typeface="Consolas" panose="020B0609020204030204" pitchFamily="49" charset="0"/>
              </a:rPr>
              <a:t>abc|def|g</a:t>
            </a:r>
            <a:r>
              <a:rPr>
                <a:latin typeface="Consolas" panose="020B0609020204030204" pitchFamily="49" charset="0"/>
              </a:rPr>
              <a:t>/</a:t>
            </a:r>
            <a:r>
              <a:t> matches lines with </a:t>
            </a:r>
            <a:r>
              <a:rPr>
                <a:latin typeface="Consolas" panose="020B0609020204030204" pitchFamily="49" charset="0"/>
              </a:rPr>
              <a:t>"</a:t>
            </a:r>
            <a:r>
              <a:rPr err="1">
                <a:latin typeface="Consolas" panose="020B0609020204030204" pitchFamily="49" charset="0"/>
              </a:rPr>
              <a:t>abc</a:t>
            </a:r>
            <a:r>
              <a:rPr>
                <a:latin typeface="Consolas" panose="020B0609020204030204" pitchFamily="49" charset="0"/>
              </a:rPr>
              <a:t>"</a:t>
            </a:r>
            <a:r>
              <a:t>, </a:t>
            </a:r>
            <a:r>
              <a:rPr>
                <a:latin typeface="Consolas" panose="020B0609020204030204" pitchFamily="49" charset="0"/>
              </a:rPr>
              <a:t>"def"</a:t>
            </a:r>
            <a:r>
              <a:t>, or </a:t>
            </a:r>
            <a:r>
              <a:rPr>
                <a:latin typeface="Consolas" panose="020B0609020204030204" pitchFamily="49" charset="0"/>
              </a:rPr>
              <a:t>"g"</a:t>
            </a:r>
          </a:p>
          <a:p>
            <a:pPr marL="854075" lvl="1"/>
            <a:r>
              <a:t>precedence:   </a:t>
            </a:r>
            <a:r>
              <a:rPr sz="2400" u="sng">
                <a:latin typeface="Consolas" panose="020B0609020204030204" pitchFamily="49" charset="0"/>
              </a:rPr>
              <a:t>^</a:t>
            </a:r>
            <a:r>
              <a:rPr sz="2400" u="sng" err="1">
                <a:latin typeface="Consolas" panose="020B0609020204030204" pitchFamily="49" charset="0"/>
              </a:rPr>
              <a:t>Subject</a:t>
            </a:r>
            <a:r>
              <a:rPr sz="2400" err="1">
                <a:latin typeface="Consolas" panose="020B0609020204030204" pitchFamily="49" charset="0"/>
              </a:rPr>
              <a:t>|Date</a:t>
            </a:r>
            <a:r>
              <a:rPr sz="2400">
                <a:latin typeface="Consolas" panose="020B0609020204030204" pitchFamily="49" charset="0"/>
              </a:rPr>
              <a:t>:</a:t>
            </a:r>
            <a:r>
              <a:rPr sz="2400"/>
              <a:t> vs.  </a:t>
            </a:r>
            <a:r>
              <a:rPr sz="2400">
                <a:latin typeface="Consolas" panose="020B0609020204030204" pitchFamily="49" charset="0"/>
              </a:rPr>
              <a:t>^</a:t>
            </a:r>
            <a:r>
              <a:rPr sz="2400" u="sng">
                <a:latin typeface="Consolas" panose="020B0609020204030204" pitchFamily="49" charset="0"/>
              </a:rPr>
              <a:t>(</a:t>
            </a:r>
            <a:r>
              <a:rPr sz="2400" u="sng" err="1">
                <a:latin typeface="Consolas" panose="020B0609020204030204" pitchFamily="49" charset="0"/>
              </a:rPr>
              <a:t>Subject|Date</a:t>
            </a:r>
            <a:r>
              <a:rPr sz="2400" u="sng">
                <a:latin typeface="Consolas" panose="020B0609020204030204" pitchFamily="49" charset="0"/>
              </a:rPr>
              <a:t>)</a:t>
            </a:r>
            <a:r>
              <a:rPr sz="2400">
                <a:latin typeface="Consolas" panose="020B0609020204030204" pitchFamily="49" charset="0"/>
              </a:rPr>
              <a:t>:</a:t>
            </a:r>
          </a:p>
          <a:p>
            <a:pPr marL="854075" lvl="1"/>
            <a:r>
              <a:t>There's no AND &amp; symbol.  Why not?</a:t>
            </a:r>
          </a:p>
          <a:p>
            <a:pPr marL="854075" lvl="1"/>
            <a:endParaRPr sz="1400">
              <a:latin typeface="Consolas" panose="020B0609020204030204" pitchFamily="49" charset="0"/>
            </a:endParaRPr>
          </a:p>
          <a:p>
            <a:pPr marL="460375" indent="-231775">
              <a:buNone/>
            </a:pPr>
            <a:r>
              <a:rPr>
                <a:latin typeface="Consolas" panose="020B0609020204030204" pitchFamily="49" charset="0"/>
              </a:rPr>
              <a:t>	</a:t>
            </a:r>
            <a:r>
              <a:rPr b="1">
                <a:solidFill>
                  <a:srgbClr val="6600CC"/>
                </a:solidFill>
                <a:latin typeface="Consolas" panose="020B0609020204030204" pitchFamily="49" charset="0"/>
              </a:rPr>
              <a:t>()</a:t>
            </a:r>
            <a:r>
              <a:t> are for grouping</a:t>
            </a:r>
          </a:p>
          <a:p>
            <a:pPr marL="854075" lvl="1"/>
            <a:r>
              <a:rPr>
                <a:latin typeface="Consolas" panose="020B0609020204030204" pitchFamily="49" charset="0"/>
              </a:rPr>
              <a:t>/(</a:t>
            </a:r>
            <a:r>
              <a:rPr err="1">
                <a:latin typeface="Consolas" panose="020B0609020204030204" pitchFamily="49" charset="0"/>
              </a:rPr>
              <a:t>Homer|Marge</a:t>
            </a:r>
            <a:r>
              <a:rPr>
                <a:latin typeface="Consolas" panose="020B0609020204030204" pitchFamily="49" charset="0"/>
              </a:rPr>
              <a:t>) Simpson/</a:t>
            </a:r>
            <a:r>
              <a:t> matches lines containing </a:t>
            </a:r>
            <a:br/>
            <a:r>
              <a:rPr>
                <a:latin typeface="Consolas" panose="020B0609020204030204" pitchFamily="49" charset="0"/>
              </a:rPr>
              <a:t>"Homer Simpson"</a:t>
            </a:r>
            <a:r>
              <a:t> or </a:t>
            </a:r>
            <a:r>
              <a:rPr>
                <a:latin typeface="Consolas" panose="020B0609020204030204" pitchFamily="49" charset="0"/>
              </a:rPr>
              <a:t>"Marge Simpson"</a:t>
            </a:r>
          </a:p>
          <a:p>
            <a:pPr marL="854075" lvl="1"/>
            <a:endParaRPr sz="1400"/>
          </a:p>
          <a:p>
            <a:pPr marL="460375" indent="-231775">
              <a:buNone/>
            </a:pPr>
            <a:r>
              <a:rPr>
                <a:latin typeface="Consolas" panose="020B0609020204030204" pitchFamily="49" charset="0"/>
              </a:rPr>
              <a:t>	</a:t>
            </a:r>
            <a:r>
              <a:rPr b="1">
                <a:solidFill>
                  <a:srgbClr val="6600CC"/>
                </a:solidFill>
                <a:latin typeface="Consolas" panose="020B0609020204030204" pitchFamily="49" charset="0"/>
              </a:rPr>
              <a:t>\</a:t>
            </a:r>
            <a:r>
              <a:t> starts an escape sequence</a:t>
            </a:r>
          </a:p>
          <a:p>
            <a:pPr marL="854075" lvl="1"/>
            <a:r>
              <a:t>many characters must be escaped:  / \ $ . [ ] ( ) ^ * + ?</a:t>
            </a:r>
          </a:p>
          <a:p>
            <a:pPr marL="854075" lvl="1"/>
            <a:r>
              <a:rPr>
                <a:latin typeface="Consolas" panose="020B0609020204030204" pitchFamily="49" charset="0"/>
              </a:rPr>
              <a:t>"\.\\n"</a:t>
            </a:r>
            <a:r>
              <a:t> matches lines containing </a:t>
            </a:r>
            <a:r>
              <a:rPr>
                <a:latin typeface="Consolas" panose="020B0609020204030204" pitchFamily="49" charset="0"/>
              </a:rPr>
              <a:t>".\n"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7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75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75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189230"/>
            <a:ext cx="10515600" cy="921385"/>
          </a:xfrm>
        </p:spPr>
        <p:txBody>
          <a:bodyPr/>
          <a:lstStyle/>
          <a:p>
            <a:r>
              <a:rPr lang="en-US"/>
              <a:t>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180" y="908685"/>
            <a:ext cx="10515600" cy="340931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6400" b="1"/>
              <a:t>public class RegexExample {</a:t>
            </a:r>
          </a:p>
          <a:p>
            <a:pPr marL="0" indent="0">
              <a:buNone/>
            </a:pPr>
            <a:r>
              <a:rPr lang="en-US" sz="6400" b="1"/>
              <a:t>    public static void main(String[] args) {</a:t>
            </a:r>
          </a:p>
          <a:p>
            <a:pPr marL="0" indent="0">
              <a:buNone/>
            </a:pPr>
            <a:r>
              <a:rPr lang="en-US" sz="6400" b="1"/>
              <a:t>        String text = "Hello, my name is John. I live in 123 Main Street.";</a:t>
            </a:r>
          </a:p>
          <a:p>
            <a:pPr marL="0" indent="0">
              <a:buNone/>
            </a:pPr>
            <a:r>
              <a:rPr lang="en-US" sz="6400" b="1"/>
              <a:t>        String regex = "\\d+";</a:t>
            </a:r>
          </a:p>
          <a:p>
            <a:pPr marL="0" indent="0">
              <a:buNone/>
            </a:pPr>
            <a:r>
              <a:rPr lang="en-US" sz="6400" b="1"/>
              <a:t>        // Find matches</a:t>
            </a:r>
          </a:p>
          <a:p>
            <a:pPr marL="0" indent="0">
              <a:buNone/>
            </a:pPr>
            <a:r>
              <a:rPr lang="en-US" sz="6400" b="1"/>
              <a:t>        String[] matches = text.split(regex);</a:t>
            </a:r>
          </a:p>
          <a:p>
            <a:pPr marL="0" indent="0">
              <a:buNone/>
            </a:pPr>
            <a:r>
              <a:rPr lang="en-US" sz="6400" b="1"/>
              <a:t>        // Print matches</a:t>
            </a:r>
          </a:p>
          <a:p>
            <a:pPr marL="0" indent="0">
              <a:buNone/>
            </a:pPr>
            <a:r>
              <a:rPr lang="en-US" sz="6400" b="1"/>
              <a:t>        for (String match : matches) {</a:t>
            </a:r>
          </a:p>
          <a:p>
            <a:pPr marL="0" indent="0">
              <a:buNone/>
            </a:pPr>
            <a:r>
              <a:rPr lang="en-US" sz="6400" b="1"/>
              <a:t>            System.out.println("Match found: " + match);</a:t>
            </a:r>
          </a:p>
          <a:p>
            <a:pPr marL="0" indent="0">
              <a:buNone/>
            </a:pPr>
            <a:r>
              <a:rPr lang="en-US" sz="6400" b="1"/>
              <a:t>        }</a:t>
            </a:r>
          </a:p>
          <a:p>
            <a:pPr marL="0" indent="0">
              <a:buNone/>
            </a:pPr>
            <a:r>
              <a:rPr lang="en-US" sz="6400" b="1"/>
              <a:t>    }</a:t>
            </a:r>
          </a:p>
          <a:p>
            <a:pPr marL="0" indent="0">
              <a:buNone/>
            </a:pPr>
            <a:r>
              <a:rPr lang="en-US" sz="6400" b="1"/>
              <a:t>}</a:t>
            </a:r>
          </a:p>
          <a:p>
            <a:pPr marL="0" indent="0">
              <a:buNone/>
            </a:pPr>
            <a:r>
              <a:rPr lang="en-US" sz="6400" b="1"/>
              <a:t>OUTPUT</a:t>
            </a:r>
          </a:p>
          <a:p>
            <a:pPr marL="0" indent="0">
              <a:buNone/>
            </a:pPr>
            <a:r>
              <a:rPr lang="en-US" sz="6400" b="1"/>
              <a:t>Match found: Hello, my name is John. I live in </a:t>
            </a:r>
          </a:p>
          <a:p>
            <a:pPr marL="0" indent="0">
              <a:buNone/>
            </a:pPr>
            <a:r>
              <a:rPr lang="en-US" sz="6400" b="1"/>
              <a:t>Match found:  Main Street.</a:t>
            </a:r>
          </a:p>
        </p:txBody>
      </p:sp>
    </p:spTree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080" y="1412875"/>
            <a:ext cx="10515600" cy="4351338"/>
          </a:xfrm>
        </p:spPr>
        <p:txBody>
          <a:bodyPr>
            <a:normAutofit fontScale="90000" lnSpcReduction="20000"/>
          </a:bodyPr>
          <a:lstStyle/>
          <a:p>
            <a:pPr marL="0" indent="0">
              <a:buNone/>
            </a:pPr>
            <a:r>
              <a:rPr lang="en-US" sz="2000"/>
              <a:t>public class RegexExample {</a:t>
            </a:r>
          </a:p>
          <a:p>
            <a:pPr marL="0" indent="0">
              <a:buNone/>
            </a:pPr>
            <a:r>
              <a:rPr lang="en-US" sz="2000"/>
              <a:t>    public static void main(String[] args) {</a:t>
            </a:r>
          </a:p>
          <a:p>
            <a:pPr marL="0" indent="0">
              <a:buNone/>
            </a:pPr>
            <a:r>
              <a:rPr lang="en-US" sz="2000"/>
              <a:t>        String text = "Hello, my name is John. I live in 123 Main Street.";</a:t>
            </a:r>
          </a:p>
          <a:p>
            <a:pPr marL="0" indent="0">
              <a:buNone/>
            </a:pPr>
            <a:r>
              <a:rPr lang="en-US" sz="2000"/>
              <a:t>        String regex = "\\d+";</a:t>
            </a:r>
          </a:p>
          <a:p>
            <a:pPr marL="0" indent="0">
              <a:buNone/>
            </a:pPr>
            <a:r>
              <a:rPr lang="en-US" sz="2000"/>
              <a:t>        String replacement = "[REDACTED]";</a:t>
            </a:r>
          </a:p>
          <a:p>
            <a:pPr marL="0" indent="0">
              <a:buNone/>
            </a:pPr>
            <a:r>
              <a:rPr lang="en-US" sz="2000"/>
              <a:t>        // Replace matches</a:t>
            </a:r>
          </a:p>
          <a:p>
            <a:pPr marL="0" indent="0">
              <a:buNone/>
            </a:pPr>
            <a:r>
              <a:rPr lang="en-US" sz="2000"/>
              <a:t>        String replacedText = text.replace(regex, replacement);</a:t>
            </a:r>
          </a:p>
          <a:p>
            <a:pPr marL="0" indent="0">
              <a:buNone/>
            </a:pPr>
            <a:r>
              <a:rPr lang="en-US" sz="2000"/>
              <a:t>        // Print replaced text</a:t>
            </a:r>
          </a:p>
          <a:p>
            <a:pPr marL="0" indent="0">
              <a:buNone/>
            </a:pPr>
            <a:r>
              <a:rPr lang="en-US" sz="2000"/>
              <a:t>        System.out.println("Replaced text: " + replacedText);</a:t>
            </a:r>
          </a:p>
          <a:p>
            <a:pPr marL="0" indent="0">
              <a:buNone/>
            </a:pPr>
            <a:r>
              <a:rPr lang="en-US" sz="2000"/>
              <a:t>    }</a:t>
            </a:r>
          </a:p>
          <a:p>
            <a:pPr marL="0" indent="0">
              <a:buNone/>
            </a:pPr>
            <a:r>
              <a:rPr lang="en-US" sz="2000"/>
              <a:t>}</a:t>
            </a:r>
          </a:p>
          <a:p>
            <a:pPr marL="0" indent="0">
              <a:buNone/>
            </a:pPr>
            <a:r>
              <a:rPr lang="en-US" sz="2000"/>
              <a:t>OUTPUT </a:t>
            </a:r>
          </a:p>
          <a:p>
            <a:pPr marL="0" indent="0">
              <a:buNone/>
            </a:pPr>
            <a:r>
              <a:rPr lang="en-US" sz="2000"/>
              <a:t>Replaced text: Hello, my name is John. I live in [REDACTED] Main Street.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92" y="0"/>
            <a:ext cx="5667375" cy="67494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Passing </a:t>
            </a:r>
            <a:r>
              <a:rPr lang="en-US" b="1" dirty="0" err="1"/>
              <a:t>Lamda</a:t>
            </a:r>
            <a:r>
              <a:rPr lang="en-US" b="1" dirty="0"/>
              <a:t> Expression as arguments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72DCA3-5EC3-08F7-D337-38520B99E724}"/>
              </a:ext>
            </a:extLst>
          </p:cNvPr>
          <p:cNvSpPr txBox="1">
            <a:spLocks/>
          </p:cNvSpPr>
          <p:nvPr/>
        </p:nvSpPr>
        <p:spPr>
          <a:xfrm>
            <a:off x="220827" y="2754060"/>
            <a:ext cx="3362325" cy="6749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/>
              <a:t>Output: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22E82-2664-2941-32C6-A48F91F48134}"/>
              </a:ext>
            </a:extLst>
          </p:cNvPr>
          <p:cNvSpPr txBox="1"/>
          <p:nvPr/>
        </p:nvSpPr>
        <p:spPr>
          <a:xfrm>
            <a:off x="276375" y="3722806"/>
            <a:ext cx="4051722" cy="5552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THIS IS A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45F02-01AA-8B58-1775-86EB3ED3CE5B}"/>
              </a:ext>
            </a:extLst>
          </p:cNvPr>
          <p:cNvSpPr/>
          <p:nvPr/>
        </p:nvSpPr>
        <p:spPr>
          <a:xfrm>
            <a:off x="5750767" y="186612"/>
            <a:ext cx="6220406" cy="66713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IN" sz="16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Example </a:t>
            </a:r>
          </a:p>
          <a:p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interface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MyFunc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{</a:t>
            </a:r>
          </a:p>
          <a:p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String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func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(String n}</a:t>
            </a:r>
          </a:p>
          <a:p>
            <a:endParaRPr lang="fr-FR" sz="1600" i="0" u="none" strike="noStrike" baseline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public class Main {</a:t>
            </a:r>
          </a:p>
          <a:p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static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String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myMethod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MyFunc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sf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, String s) {</a:t>
            </a:r>
          </a:p>
          <a:p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return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sf.func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(s);</a:t>
            </a:r>
          </a:p>
          <a:p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}</a:t>
            </a:r>
          </a:p>
          <a:p>
            <a:endParaRPr lang="fr-FR" sz="1600" i="0" u="none" strike="noStrike" baseline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public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static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void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main(String args[])</a:t>
            </a:r>
          </a:p>
          <a:p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{</a:t>
            </a:r>
          </a:p>
          <a:p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String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inStr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= "This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is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a test";</a:t>
            </a:r>
          </a:p>
          <a:p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String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outStr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;</a:t>
            </a:r>
          </a:p>
          <a:p>
            <a:endParaRPr lang="fr-FR" sz="1600" i="0" u="none" strike="noStrike" baseline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System.out.println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("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Here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is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input string: " +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inStr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);</a:t>
            </a:r>
          </a:p>
          <a:p>
            <a:endParaRPr lang="fr-FR" sz="1600" i="0" u="none" strike="noStrike" baseline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//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Here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, a simple expression lambda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that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uppercases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a string</a:t>
            </a:r>
          </a:p>
          <a:p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//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is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passed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to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myMethod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().</a:t>
            </a:r>
          </a:p>
          <a:p>
            <a:pPr>
              <a:lnSpc>
                <a:spcPct val="150000"/>
              </a:lnSpc>
            </a:pP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outStr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=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myMethod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((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str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) -&gt;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str.toUpperCase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(),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inStr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System.out.println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("The string in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uppercase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: " + </a:t>
            </a:r>
            <a:r>
              <a:rPr lang="fr-FR" sz="16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outStr</a:t>
            </a:r>
            <a:r>
              <a:rPr lang="fr-FR" sz="16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);</a:t>
            </a:r>
          </a:p>
          <a:p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</a:rPr>
              <a:t>}</a:t>
            </a:r>
          </a:p>
          <a:p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681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92" y="0"/>
            <a:ext cx="5667375" cy="67494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u="sng" dirty="0">
                <a:solidFill>
                  <a:srgbClr val="002060"/>
                </a:solidFill>
              </a:rPr>
              <a:t>Lambda Expression and Exception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72DCA3-5EC3-08F7-D337-38520B99E724}"/>
              </a:ext>
            </a:extLst>
          </p:cNvPr>
          <p:cNvSpPr txBox="1">
            <a:spLocks/>
          </p:cNvSpPr>
          <p:nvPr/>
        </p:nvSpPr>
        <p:spPr>
          <a:xfrm>
            <a:off x="220827" y="4600702"/>
            <a:ext cx="3362325" cy="6749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/>
              <a:t>Output: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22E82-2664-2941-32C6-A48F91F48134}"/>
              </a:ext>
            </a:extLst>
          </p:cNvPr>
          <p:cNvSpPr txBox="1"/>
          <p:nvPr/>
        </p:nvSpPr>
        <p:spPr>
          <a:xfrm>
            <a:off x="137797" y="5804484"/>
            <a:ext cx="11971173" cy="8669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The average is 2.5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FF0000"/>
                </a:solidFill>
                <a:latin typeface="Tahoma" panose="020B0604030504040204" pitchFamily="34" charset="0"/>
              </a:rPr>
              <a:t>Exception in thread "main" </a:t>
            </a: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EmptyArrayException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: </a:t>
            </a:r>
            <a:r>
              <a:rPr lang="en-IN" sz="1800" b="0" i="0" u="none" strike="noStrike" baseline="0" dirty="0">
                <a:solidFill>
                  <a:srgbClr val="FF0000"/>
                </a:solidFill>
                <a:latin typeface="Tahoma" panose="020B0604030504040204" pitchFamily="34" charset="0"/>
              </a:rPr>
              <a:t>Array Empty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45F02-01AA-8B58-1775-86EB3ED3CE5B}"/>
              </a:ext>
            </a:extLst>
          </p:cNvPr>
          <p:cNvSpPr/>
          <p:nvPr/>
        </p:nvSpPr>
        <p:spPr>
          <a:xfrm>
            <a:off x="5750767" y="65314"/>
            <a:ext cx="6220406" cy="5561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public class 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LB8{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public static void 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main(String[] </a:t>
            </a:r>
            <a:r>
              <a:rPr lang="en-IN" sz="1500" i="0" u="none" strike="noStrike" baseline="0" dirty="0" err="1">
                <a:solidFill>
                  <a:srgbClr val="6A3B3B"/>
                </a:solidFill>
                <a:latin typeface="Arial" panose="020B0604020202020204" pitchFamily="34" charset="0"/>
              </a:rPr>
              <a:t>args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IN" sz="1500" i="0" u="none" strike="noStrike" baseline="0" dirty="0" err="1">
                <a:solidFill>
                  <a:srgbClr val="7C0052"/>
                </a:solidFill>
                <a:latin typeface="Arial" panose="020B0604020202020204" pitchFamily="34" charset="0"/>
              </a:rPr>
              <a:t>throws</a:t>
            </a:r>
            <a:r>
              <a:rPr lang="en-IN" sz="15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EmptyArrayException</a:t>
            </a:r>
            <a:endParaRPr lang="en-IN" sz="150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double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[] </a:t>
            </a:r>
            <a:r>
              <a:rPr lang="en-IN" sz="1500" i="0" u="none" strike="noStrike" baseline="0" dirty="0">
                <a:solidFill>
                  <a:srgbClr val="6A3B3B"/>
                </a:solidFill>
                <a:latin typeface="Arial" panose="020B0604020202020204" pitchFamily="34" charset="0"/>
              </a:rPr>
              <a:t>values 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= { 1.0, 2.0, 3.0, 4.0 };  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DoubleNumericArrayFunc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500" i="0" u="none" strike="noStrike" baseline="0" dirty="0">
                <a:solidFill>
                  <a:srgbClr val="6A3B3B"/>
                </a:solidFill>
                <a:latin typeface="Arial" panose="020B0604020202020204" pitchFamily="34" charset="0"/>
              </a:rPr>
              <a:t>average 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= (</a:t>
            </a:r>
            <a:r>
              <a:rPr lang="en-IN" sz="1500" i="0" u="none" strike="noStrike" baseline="0" dirty="0">
                <a:solidFill>
                  <a:srgbClr val="6A3B3B"/>
                </a:solidFill>
                <a:latin typeface="Arial" panose="020B0604020202020204" pitchFamily="34" charset="0"/>
              </a:rPr>
              <a:t>n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 -&gt;{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double </a:t>
            </a:r>
            <a:r>
              <a:rPr lang="en-IN" sz="1500" i="0" u="none" strike="noStrike" baseline="0" dirty="0">
                <a:solidFill>
                  <a:srgbClr val="6A3B3B"/>
                </a:solidFill>
                <a:latin typeface="Arial" panose="020B0604020202020204" pitchFamily="34" charset="0"/>
              </a:rPr>
              <a:t>sum 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=0;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if 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IN" sz="1500" i="0" u="none" strike="noStrike" baseline="0" dirty="0" err="1">
                <a:solidFill>
                  <a:srgbClr val="6A3B3B"/>
                </a:solidFill>
                <a:latin typeface="Arial" panose="020B0604020202020204" pitchFamily="34" charset="0"/>
              </a:rPr>
              <a:t>n</a:t>
            </a:r>
            <a:r>
              <a:rPr lang="en-IN" sz="15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en-IN" sz="1500" i="0" u="none" strike="noStrike" baseline="0" dirty="0" err="1">
                <a:solidFill>
                  <a:srgbClr val="0000C0"/>
                </a:solidFill>
                <a:latin typeface="Arial" panose="020B0604020202020204" pitchFamily="34" charset="0"/>
              </a:rPr>
              <a:t>length</a:t>
            </a:r>
            <a:r>
              <a:rPr lang="en-IN" sz="1500" i="0" u="none" strike="noStrike" baseline="0" dirty="0">
                <a:solidFill>
                  <a:srgbClr val="0000C0"/>
                </a:solidFill>
                <a:latin typeface="Arial" panose="020B0604020202020204" pitchFamily="34" charset="0"/>
              </a:rPr>
              <a:t> 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==0)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throw new </a:t>
            </a:r>
            <a:r>
              <a:rPr lang="en-IN" sz="15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EmptyArrayException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();  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for 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IN" sz="15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int </a:t>
            </a:r>
            <a:r>
              <a:rPr lang="en-IN" sz="1500" i="0" u="none" strike="noStrike" baseline="0" dirty="0" err="1">
                <a:solidFill>
                  <a:srgbClr val="6A3B3B"/>
                </a:solidFill>
                <a:latin typeface="Arial" panose="020B0604020202020204" pitchFamily="34" charset="0"/>
              </a:rPr>
              <a:t>i</a:t>
            </a:r>
            <a:r>
              <a:rPr lang="en-IN" sz="1500" i="0" u="none" strike="noStrike" baseline="0" dirty="0">
                <a:solidFill>
                  <a:srgbClr val="6A3B3B"/>
                </a:solidFill>
                <a:latin typeface="Arial" panose="020B0604020202020204" pitchFamily="34" charset="0"/>
              </a:rPr>
              <a:t> 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= 0; </a:t>
            </a:r>
            <a:r>
              <a:rPr lang="en-IN" sz="1500" i="0" u="none" strike="noStrike" baseline="0" dirty="0" err="1">
                <a:solidFill>
                  <a:srgbClr val="6A3B3B"/>
                </a:solidFill>
                <a:latin typeface="Arial" panose="020B0604020202020204" pitchFamily="34" charset="0"/>
              </a:rPr>
              <a:t>i</a:t>
            </a:r>
            <a:r>
              <a:rPr lang="en-IN" sz="1500" i="0" u="none" strike="noStrike" baseline="0" dirty="0">
                <a:solidFill>
                  <a:srgbClr val="6A3B3B"/>
                </a:solidFill>
                <a:latin typeface="Arial" panose="020B0604020202020204" pitchFamily="34" charset="0"/>
              </a:rPr>
              <a:t> 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&lt; </a:t>
            </a:r>
            <a:r>
              <a:rPr lang="en-IN" sz="1500" i="0" u="none" strike="noStrike" baseline="0" dirty="0" err="1">
                <a:solidFill>
                  <a:srgbClr val="6A3B3B"/>
                </a:solidFill>
                <a:latin typeface="Arial" panose="020B0604020202020204" pitchFamily="34" charset="0"/>
              </a:rPr>
              <a:t>n</a:t>
            </a:r>
            <a:r>
              <a:rPr lang="en-IN" sz="15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en-IN" sz="1500" i="0" u="none" strike="noStrike" baseline="0" dirty="0" err="1">
                <a:solidFill>
                  <a:srgbClr val="0000C0"/>
                </a:solidFill>
                <a:latin typeface="Arial" panose="020B0604020202020204" pitchFamily="34" charset="0"/>
              </a:rPr>
              <a:t>length</a:t>
            </a:r>
            <a:r>
              <a:rPr lang="en-IN" sz="15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  <a:r>
              <a:rPr lang="en-IN" sz="1500" i="0" u="none" strike="noStrike" baseline="0" dirty="0" err="1">
                <a:solidFill>
                  <a:srgbClr val="6A3B3B"/>
                </a:solidFill>
                <a:latin typeface="Arial" panose="020B0604020202020204" pitchFamily="34" charset="0"/>
              </a:rPr>
              <a:t>i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rgbClr val="6A3B3B"/>
                </a:solidFill>
                <a:latin typeface="Arial" panose="020B0604020202020204" pitchFamily="34" charset="0"/>
              </a:rPr>
              <a:t>	sum 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+= </a:t>
            </a:r>
            <a:r>
              <a:rPr lang="en-IN" sz="1500" i="0" u="none" strike="noStrike" baseline="0" dirty="0">
                <a:solidFill>
                  <a:srgbClr val="6A3B3B"/>
                </a:solidFill>
                <a:latin typeface="Arial" panose="020B0604020202020204" pitchFamily="34" charset="0"/>
              </a:rPr>
              <a:t>n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IN" sz="1500" i="0" u="none" strike="noStrike" baseline="0" dirty="0" err="1">
                <a:solidFill>
                  <a:srgbClr val="6A3B3B"/>
                </a:solidFill>
                <a:latin typeface="Arial" panose="020B0604020202020204" pitchFamily="34" charset="0"/>
              </a:rPr>
              <a:t>i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]; 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return </a:t>
            </a:r>
            <a:r>
              <a:rPr lang="en-IN" sz="1500" i="0" u="none" strike="noStrike" baseline="0" dirty="0">
                <a:solidFill>
                  <a:srgbClr val="6A3B3B"/>
                </a:solidFill>
                <a:latin typeface="Arial" panose="020B0604020202020204" pitchFamily="34" charset="0"/>
              </a:rPr>
              <a:t>sum 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en-IN" sz="1500" i="0" u="none" strike="noStrike" baseline="0" dirty="0" err="1">
                <a:solidFill>
                  <a:srgbClr val="6A3B3B"/>
                </a:solidFill>
                <a:latin typeface="Arial" panose="020B0604020202020204" pitchFamily="34" charset="0"/>
              </a:rPr>
              <a:t>n</a:t>
            </a:r>
            <a:r>
              <a:rPr lang="en-IN" sz="15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en-IN" sz="1500" i="0" u="none" strike="noStrike" baseline="0" dirty="0" err="1">
                <a:solidFill>
                  <a:srgbClr val="0000C0"/>
                </a:solidFill>
                <a:latin typeface="Arial" panose="020B0604020202020204" pitchFamily="34" charset="0"/>
              </a:rPr>
              <a:t>length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};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System.</a:t>
            </a:r>
            <a:r>
              <a:rPr lang="en-IN" sz="1500" i="1" u="none" strike="noStrike" baseline="0" dirty="0" err="1">
                <a:solidFill>
                  <a:srgbClr val="0000C0"/>
                </a:solidFill>
                <a:latin typeface="Arial" panose="020B0604020202020204" pitchFamily="34" charset="0"/>
              </a:rPr>
              <a:t>out</a:t>
            </a:r>
            <a:r>
              <a:rPr lang="en-IN" sz="15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.println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IN" sz="1500" i="0" u="none" strike="noStrike" baseline="0" dirty="0">
                <a:solidFill>
                  <a:srgbClr val="2A00FF"/>
                </a:solidFill>
                <a:latin typeface="Arial" panose="020B0604020202020204" pitchFamily="34" charset="0"/>
              </a:rPr>
              <a:t>"The average is " 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+  </a:t>
            </a:r>
            <a:r>
              <a:rPr lang="en-IN" sz="1500" i="0" u="none" strike="noStrike" baseline="0" dirty="0" err="1">
                <a:solidFill>
                  <a:srgbClr val="6A3B3B"/>
                </a:solidFill>
                <a:latin typeface="Arial" panose="020B0604020202020204" pitchFamily="34" charset="0"/>
              </a:rPr>
              <a:t>average</a:t>
            </a:r>
            <a:r>
              <a:rPr lang="en-IN" sz="15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.func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IN" sz="1500" i="0" u="none" strike="noStrike" baseline="0" dirty="0">
                <a:solidFill>
                  <a:srgbClr val="6A3B3B"/>
                </a:solidFill>
                <a:latin typeface="Arial" panose="020B0604020202020204" pitchFamily="34" charset="0"/>
              </a:rPr>
              <a:t>values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));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System.</a:t>
            </a:r>
            <a:r>
              <a:rPr lang="en-IN" sz="1500" i="1" u="none" strike="noStrike" baseline="0" dirty="0" err="1">
                <a:solidFill>
                  <a:srgbClr val="0000C0"/>
                </a:solidFill>
                <a:latin typeface="Arial" panose="020B0604020202020204" pitchFamily="34" charset="0"/>
              </a:rPr>
              <a:t>out</a:t>
            </a:r>
            <a:r>
              <a:rPr lang="en-IN" sz="15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.println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IN" sz="1500" i="0" u="none" strike="noStrike" baseline="0" dirty="0">
                <a:solidFill>
                  <a:srgbClr val="2A00FF"/>
                </a:solidFill>
                <a:latin typeface="Arial" panose="020B0604020202020204" pitchFamily="34" charset="0"/>
              </a:rPr>
              <a:t>"The average is " 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  <a:r>
              <a:rPr lang="en-IN" sz="1500" i="0" u="none" strike="noStrike" baseline="0" dirty="0" err="1">
                <a:solidFill>
                  <a:srgbClr val="6A3B3B"/>
                </a:solidFill>
                <a:latin typeface="Arial" panose="020B0604020202020204" pitchFamily="34" charset="0"/>
              </a:rPr>
              <a:t>average</a:t>
            </a:r>
            <a:r>
              <a:rPr lang="en-IN" sz="15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.func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IN" sz="15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new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double</a:t>
            </a: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[0]));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  <a:endParaRPr lang="fr-FR" sz="15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438FBC-8D15-2B9D-6ABF-3B2708998563}"/>
              </a:ext>
            </a:extLst>
          </p:cNvPr>
          <p:cNvSpPr/>
          <p:nvPr/>
        </p:nvSpPr>
        <p:spPr>
          <a:xfrm>
            <a:off x="137797" y="1458686"/>
            <a:ext cx="5179073" cy="30386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IN" sz="16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Example 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interface 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DoubleNumericArrayFunc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double 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func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IN" sz="16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double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[] </a:t>
            </a:r>
            <a:r>
              <a:rPr lang="en-IN" sz="1600" i="0" u="none" strike="noStrike" baseline="0" dirty="0">
                <a:solidFill>
                  <a:srgbClr val="6A3B3B"/>
                </a:solidFill>
                <a:latin typeface="Arial" panose="020B0604020202020204" pitchFamily="34" charset="0"/>
              </a:rPr>
              <a:t>n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IN" sz="16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throws 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EmptyArrayException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class 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EmptyArrayException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6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extends 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Exception {  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EmptyArrayException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(){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super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IN" sz="1600" i="0" u="none" strike="noStrike" baseline="0" dirty="0">
                <a:solidFill>
                  <a:srgbClr val="2A00FF"/>
                </a:solidFill>
                <a:latin typeface="Arial" panose="020B0604020202020204" pitchFamily="34" charset="0"/>
              </a:rPr>
              <a:t>"</a:t>
            </a:r>
            <a:r>
              <a:rPr lang="en-IN" sz="1600" i="0" u="none" strike="noStrike" baseline="0" dirty="0" err="1">
                <a:solidFill>
                  <a:srgbClr val="2A00FF"/>
                </a:solidFill>
                <a:latin typeface="Arial" panose="020B0604020202020204" pitchFamily="34" charset="0"/>
              </a:rPr>
              <a:t>ArrayEmpty</a:t>
            </a:r>
            <a:r>
              <a:rPr lang="en-IN" sz="1600" i="0" u="none" strike="noStrike" baseline="0" dirty="0">
                <a:solidFill>
                  <a:srgbClr val="2A00FF"/>
                </a:solidFill>
                <a:latin typeface="Arial" panose="020B0604020202020204" pitchFamily="34" charset="0"/>
              </a:rPr>
              <a:t>"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fr-FR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822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92" y="0"/>
            <a:ext cx="5667375" cy="674940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u="sng" dirty="0">
                <a:solidFill>
                  <a:srgbClr val="002060"/>
                </a:solidFill>
              </a:rPr>
              <a:t>Lambda Expression and Variable Capture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A99D8-13B2-CD5D-4ABE-231C85929F4C}"/>
              </a:ext>
            </a:extLst>
          </p:cNvPr>
          <p:cNvSpPr txBox="1"/>
          <p:nvPr/>
        </p:nvSpPr>
        <p:spPr>
          <a:xfrm>
            <a:off x="457200" y="843677"/>
            <a:ext cx="1156062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Variables defined by the enclosing scope of a lambda expression are accessible within the lambda expression.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 lambda expression can use an instance or static variable defined by its enclosing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 lambda expression can explicitly and implicitly access to this, which refers to the invoking instance of the lambda expression's enclosing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 lambda expression can get or set the value of an instance or static variable and call a method defined by its enclosing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b="1" dirty="0">
                <a:solidFill>
                  <a:srgbClr val="FF0000"/>
                </a:solidFill>
              </a:rPr>
              <a:t>Variable Capture</a:t>
            </a:r>
          </a:p>
          <a:p>
            <a:endParaRPr lang="en-IN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 variable capture happens when a lambda expression uses a local variable from its enclosing scope.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this case, a lambda expression may only use local variables that are effectively final.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 effectively final variable is one whose value does not change after it is first assigned.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There is no need to explicitly declare such a variable as final, although doing so would not be an error.</a:t>
            </a:r>
          </a:p>
        </p:txBody>
      </p:sp>
    </p:spTree>
    <p:extLst>
      <p:ext uri="{BB962C8B-B14F-4D97-AF65-F5344CB8AC3E}">
        <p14:creationId xmlns:p14="http://schemas.microsoft.com/office/powerpoint/2010/main" val="2937842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92" y="0"/>
            <a:ext cx="5667375" cy="67494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u="sng" dirty="0">
                <a:solidFill>
                  <a:srgbClr val="002060"/>
                </a:solidFill>
              </a:rPr>
              <a:t>Example</a:t>
            </a:r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72DCA3-5EC3-08F7-D337-38520B99E724}"/>
              </a:ext>
            </a:extLst>
          </p:cNvPr>
          <p:cNvSpPr txBox="1">
            <a:spLocks/>
          </p:cNvSpPr>
          <p:nvPr/>
        </p:nvSpPr>
        <p:spPr>
          <a:xfrm>
            <a:off x="220825" y="570387"/>
            <a:ext cx="3362325" cy="6749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/>
              <a:t>Note 1: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22E82-2664-2941-32C6-A48F91F48134}"/>
              </a:ext>
            </a:extLst>
          </p:cNvPr>
          <p:cNvSpPr txBox="1"/>
          <p:nvPr/>
        </p:nvSpPr>
        <p:spPr>
          <a:xfrm>
            <a:off x="220825" y="1242951"/>
            <a:ext cx="5293565" cy="8669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num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++ is illegal because it attempts to modify the value of num.</a:t>
            </a:r>
            <a:endParaRPr lang="en-IN" sz="1800" b="0" i="0" u="none" strike="noStrike" baseline="0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45F02-01AA-8B58-1775-86EB3ED3CE5B}"/>
              </a:ext>
            </a:extLst>
          </p:cNvPr>
          <p:cNvSpPr/>
          <p:nvPr/>
        </p:nvSpPr>
        <p:spPr>
          <a:xfrm>
            <a:off x="5750767" y="65314"/>
            <a:ext cx="6220406" cy="6680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interface </a:t>
            </a:r>
            <a:r>
              <a:rPr lang="en-IN" sz="15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MyFunc</a:t>
            </a: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int </a:t>
            </a:r>
            <a:r>
              <a:rPr lang="en-IN" sz="15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func</a:t>
            </a: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(int n);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public class Main {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public static void main(String </a:t>
            </a:r>
            <a:r>
              <a:rPr lang="en-IN" sz="15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args</a:t>
            </a: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[])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// A local variable that can be captured.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int </a:t>
            </a:r>
            <a:r>
              <a:rPr lang="en-IN" sz="15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num</a:t>
            </a: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= 10;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en-IN" sz="15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MyFunc</a:t>
            </a: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IN" sz="15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myLambda</a:t>
            </a: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= (n) -&gt;  {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  // This use of </a:t>
            </a:r>
            <a:r>
              <a:rPr lang="en-IN" sz="15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num</a:t>
            </a: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is OK. It does not modify num.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  int v = </a:t>
            </a:r>
            <a:r>
              <a:rPr lang="en-IN" sz="15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num</a:t>
            </a: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+ n;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  // </a:t>
            </a:r>
            <a:r>
              <a:rPr lang="en-IN" sz="15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num</a:t>
            </a: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++;   </a:t>
            </a:r>
            <a:r>
              <a:rPr lang="en-IN" sz="15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//Note 1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  return v;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};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  //  </a:t>
            </a:r>
            <a:r>
              <a:rPr lang="en-IN" sz="150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num</a:t>
            </a: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= 9; </a:t>
            </a:r>
            <a:r>
              <a:rPr lang="en-IN" sz="15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//Note 2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IN" sz="15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}</a:t>
            </a:r>
            <a:endParaRPr lang="fr-FR" sz="15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0A028D-062D-96B8-1314-0FE10789A74A}"/>
              </a:ext>
            </a:extLst>
          </p:cNvPr>
          <p:cNvSpPr txBox="1">
            <a:spLocks/>
          </p:cNvSpPr>
          <p:nvPr/>
        </p:nvSpPr>
        <p:spPr>
          <a:xfrm>
            <a:off x="220824" y="2220066"/>
            <a:ext cx="3362325" cy="6749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/>
              <a:t>Note 2: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F3435-ABF6-5CFE-0514-A5A9E72D4E94}"/>
              </a:ext>
            </a:extLst>
          </p:cNvPr>
          <p:cNvSpPr txBox="1"/>
          <p:nvPr/>
        </p:nvSpPr>
        <p:spPr>
          <a:xfrm>
            <a:off x="220825" y="2790453"/>
            <a:ext cx="5293565" cy="37753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385320"/>
                </a:solidFill>
                <a:latin typeface="Tahoma" panose="020B0604030504040204" pitchFamily="34" charset="0"/>
              </a:rPr>
              <a:t> error, because it would remove the effectively final status from num.</a:t>
            </a:r>
          </a:p>
          <a:p>
            <a:pPr>
              <a:lnSpc>
                <a:spcPct val="150000"/>
              </a:lnSpc>
            </a:pPr>
            <a:endParaRPr lang="en-IN" dirty="0">
              <a:solidFill>
                <a:srgbClr val="385320"/>
              </a:solidFill>
              <a:latin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385320"/>
                </a:solidFill>
                <a:latin typeface="Tahoma" panose="020B0604030504040204" pitchFamily="34" charset="0"/>
              </a:rPr>
              <a:t>If </a:t>
            </a:r>
            <a:r>
              <a:rPr lang="en-IN" dirty="0" err="1">
                <a:solidFill>
                  <a:srgbClr val="385320"/>
                </a:solidFill>
                <a:latin typeface="Tahoma" panose="020B0604030504040204" pitchFamily="34" charset="0"/>
              </a:rPr>
              <a:t>num</a:t>
            </a:r>
            <a:r>
              <a:rPr lang="en-IN" dirty="0">
                <a:solidFill>
                  <a:srgbClr val="385320"/>
                </a:solidFill>
                <a:latin typeface="Tahoma" panose="020B0604030504040204" pitchFamily="34" charset="0"/>
              </a:rPr>
              <a:t> were to be modified, either inside the lambda or outside of it, </a:t>
            </a:r>
            <a:r>
              <a:rPr lang="en-IN" dirty="0" err="1">
                <a:solidFill>
                  <a:srgbClr val="385320"/>
                </a:solidFill>
                <a:latin typeface="Tahoma" panose="020B0604030504040204" pitchFamily="34" charset="0"/>
              </a:rPr>
              <a:t>num</a:t>
            </a:r>
            <a:r>
              <a:rPr lang="en-IN" dirty="0">
                <a:solidFill>
                  <a:srgbClr val="385320"/>
                </a:solidFill>
                <a:latin typeface="Tahoma" panose="020B0604030504040204" pitchFamily="34" charset="0"/>
              </a:rPr>
              <a:t> would lose its effectively final status.</a:t>
            </a:r>
          </a:p>
          <a:p>
            <a:pPr>
              <a:lnSpc>
                <a:spcPct val="150000"/>
              </a:lnSpc>
            </a:pPr>
            <a:endParaRPr lang="en-IN" dirty="0">
              <a:solidFill>
                <a:srgbClr val="385320"/>
              </a:solidFill>
              <a:latin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385320"/>
                </a:solidFill>
                <a:latin typeface="Tahoma" panose="020B0604030504040204" pitchFamily="34" charset="0"/>
              </a:rPr>
              <a:t>This would cause an error, and the program would not compile.</a:t>
            </a:r>
          </a:p>
        </p:txBody>
      </p:sp>
    </p:spTree>
    <p:extLst>
      <p:ext uri="{BB962C8B-B14F-4D97-AF65-F5344CB8AC3E}">
        <p14:creationId xmlns:p14="http://schemas.microsoft.com/office/powerpoint/2010/main" val="247158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885"/>
            <a:ext cx="10515600" cy="890270"/>
          </a:xfrm>
        </p:spPr>
        <p:txBody>
          <a:bodyPr/>
          <a:lstStyle/>
          <a:p>
            <a:pPr algn="ctr"/>
            <a:r>
              <a:rPr lang="en-US" sz="4000" b="1" dirty="0">
                <a:latin typeface="Tahoma" panose="020B0604030504040204" pitchFamily="34" charset="0"/>
                <a:cs typeface="Tahoma" panose="020B0604030504040204" pitchFamily="34" charset="0"/>
              </a:rPr>
              <a:t>STRING HANDLING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48586"/>
            <a:ext cx="10515600" cy="5172710"/>
          </a:xfrm>
        </p:spPr>
        <p:txBody>
          <a:bodyPr>
            <a:norm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String is a group of characters. They are objects of </a:t>
            </a: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typeString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Once a String object is created it cannot be changed. Strings </a:t>
            </a: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areImmutable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To get changeable strings use the class </a:t>
            </a: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calledStringBuffer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String and </a:t>
            </a: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StringBuffer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 classes are declared as </a:t>
            </a: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final,so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 there cannot be sub classes of these classes.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BFF63-7375-4337-4055-8638D1CCFDEE}"/>
              </a:ext>
            </a:extLst>
          </p:cNvPr>
          <p:cNvSpPr txBox="1"/>
          <p:nvPr/>
        </p:nvSpPr>
        <p:spPr>
          <a:xfrm>
            <a:off x="977382" y="3534941"/>
            <a:ext cx="6097554" cy="3001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 i="0" u="none" strike="noStrike" baseline="0" dirty="0">
                <a:solidFill>
                  <a:srgbClr val="FF0000"/>
                </a:solidFill>
                <a:latin typeface="Tahoma" panose="020B0604030504040204" pitchFamily="34" charset="0"/>
              </a:rPr>
              <a:t>Creating Strings:</a:t>
            </a:r>
            <a:endParaRPr lang="en-IN" sz="1800" b="0" i="0" u="none" strike="noStrike" baseline="0" dirty="0">
              <a:solidFill>
                <a:srgbClr val="FF0000"/>
              </a:solidFill>
              <a:latin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There are two ways to create String object: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By string literal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By new keyword (Using constructors)</a:t>
            </a:r>
          </a:p>
          <a:p>
            <a:pPr>
              <a:lnSpc>
                <a:spcPct val="150000"/>
              </a:lnSpc>
            </a:pPr>
            <a:r>
              <a:rPr lang="en-IN" sz="2000" b="1" i="0" u="none" strike="noStrike" baseline="0" dirty="0">
                <a:solidFill>
                  <a:srgbClr val="FF0000"/>
                </a:solidFill>
                <a:latin typeface="Tahoma" panose="020B0604030504040204" pitchFamily="34" charset="0"/>
              </a:rPr>
              <a:t>Example: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String str = "</a:t>
            </a: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abc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"; //Using literal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String str = new String(“</a:t>
            </a: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abc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”); //Using new keyword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3326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964" y="202439"/>
            <a:ext cx="3856990" cy="4832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/>
              <a:t>String</a:t>
            </a:r>
            <a:r>
              <a:rPr sz="3000" b="1" spc="-15" dirty="0"/>
              <a:t> </a:t>
            </a:r>
            <a:r>
              <a:rPr sz="3000" b="1" spc="-5" dirty="0"/>
              <a:t>class</a:t>
            </a:r>
            <a:r>
              <a:rPr sz="3000" b="1" spc="-45" dirty="0"/>
              <a:t> </a:t>
            </a:r>
            <a:r>
              <a:rPr sz="3000" b="1"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4482" y="943101"/>
            <a:ext cx="9498848" cy="397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1087120" indent="-231775">
              <a:lnSpc>
                <a:spcPct val="120000"/>
              </a:lnSpc>
              <a:spcBef>
                <a:spcPts val="100"/>
              </a:spcBef>
            </a:pPr>
            <a:r>
              <a:rPr lang="en-US" sz="2400" spc="-5" dirty="0">
                <a:latin typeface="Arial MT"/>
                <a:cs typeface="Arial MT"/>
              </a:rPr>
              <a:t>1)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 MT"/>
                <a:cs typeface="Arial MT"/>
              </a:rPr>
              <a:t>length()</a:t>
            </a:r>
            <a:r>
              <a:rPr sz="2400" b="1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method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returns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length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</a:t>
            </a:r>
            <a:r>
              <a:rPr sz="2400" dirty="0">
                <a:latin typeface="Arial MT"/>
                <a:cs typeface="Arial MT"/>
              </a:rPr>
              <a:t> the</a:t>
            </a:r>
            <a:r>
              <a:rPr sz="2400" spc="-5" dirty="0">
                <a:latin typeface="Arial MT"/>
                <a:cs typeface="Arial MT"/>
              </a:rPr>
              <a:t> string. </a:t>
            </a:r>
            <a:endParaRPr lang="en-US" sz="2400" spc="-5" dirty="0">
              <a:latin typeface="Arial MT"/>
              <a:cs typeface="Arial MT"/>
            </a:endParaRPr>
          </a:p>
          <a:p>
            <a:pPr marL="243840" marR="1087120" indent="-231775">
              <a:lnSpc>
                <a:spcPct val="120000"/>
              </a:lnSpc>
              <a:spcBef>
                <a:spcPts val="100"/>
              </a:spcBef>
            </a:pPr>
            <a:r>
              <a:rPr lang="en-IN" sz="2400" spc="-5" dirty="0">
                <a:latin typeface="Arial MT"/>
                <a:cs typeface="Arial MT"/>
              </a:rPr>
              <a:t>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Eg: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System.out.println("Varun".length());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// </a:t>
            </a:r>
            <a:r>
              <a:rPr sz="2400" spc="-5" dirty="0">
                <a:latin typeface="Arial MT"/>
                <a:cs typeface="Arial MT"/>
              </a:rPr>
              <a:t>prints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5</a:t>
            </a:r>
            <a:endParaRPr sz="2400" dirty="0">
              <a:latin typeface="Arial MT"/>
              <a:cs typeface="Arial MT"/>
            </a:endParaRPr>
          </a:p>
          <a:p>
            <a:pPr>
              <a:spcBef>
                <a:spcPts val="10"/>
              </a:spcBef>
            </a:pPr>
            <a:endParaRPr sz="3500" dirty="0">
              <a:latin typeface="Arial MT"/>
              <a:cs typeface="Arial MT"/>
            </a:endParaRPr>
          </a:p>
          <a:p>
            <a:pPr marL="12700"/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+ </a:t>
            </a:r>
            <a:r>
              <a:rPr sz="2400" spc="-5" dirty="0">
                <a:latin typeface="Arial MT"/>
                <a:cs typeface="Arial MT"/>
              </a:rPr>
              <a:t>operator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used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concatenate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two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or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more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strings.</a:t>
            </a:r>
            <a:endParaRPr sz="2400" dirty="0">
              <a:latin typeface="Arial MT"/>
              <a:cs typeface="Arial MT"/>
            </a:endParaRPr>
          </a:p>
          <a:p>
            <a:pPr marL="243840">
              <a:spcBef>
                <a:spcPts val="575"/>
              </a:spcBef>
            </a:pPr>
            <a:r>
              <a:rPr sz="2400" spc="-5" dirty="0">
                <a:latin typeface="Arial MT"/>
                <a:cs typeface="Arial MT"/>
              </a:rPr>
              <a:t>Eg: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String myName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25" dirty="0">
                <a:latin typeface="Arial MT"/>
                <a:cs typeface="Arial MT"/>
              </a:rPr>
              <a:t> "Varun";</a:t>
            </a:r>
            <a:endParaRPr sz="2400" dirty="0">
              <a:latin typeface="Arial MT"/>
              <a:cs typeface="Arial MT"/>
            </a:endParaRPr>
          </a:p>
          <a:p>
            <a:pPr marL="469900">
              <a:spcBef>
                <a:spcPts val="575"/>
              </a:spcBef>
            </a:pPr>
            <a:r>
              <a:rPr sz="2400" spc="-5" dirty="0">
                <a:latin typeface="Arial MT"/>
                <a:cs typeface="Arial MT"/>
              </a:rPr>
              <a:t>String </a:t>
            </a:r>
            <a:r>
              <a:rPr sz="2400" dirty="0">
                <a:latin typeface="Arial MT"/>
                <a:cs typeface="Arial MT"/>
              </a:rPr>
              <a:t>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"My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name</a:t>
            </a:r>
            <a:r>
              <a:rPr sz="2400" dirty="0">
                <a:latin typeface="Arial MT"/>
                <a:cs typeface="Arial MT"/>
              </a:rPr>
              <a:t> is"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+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myName+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".";</a:t>
            </a:r>
            <a:endParaRPr sz="2400" dirty="0">
              <a:latin typeface="Arial MT"/>
              <a:cs typeface="Arial MT"/>
            </a:endParaRPr>
          </a:p>
          <a:p>
            <a:pPr>
              <a:spcBef>
                <a:spcPts val="10"/>
              </a:spcBef>
            </a:pPr>
            <a:endParaRPr sz="3500" dirty="0">
              <a:latin typeface="Arial MT"/>
              <a:cs typeface="Arial MT"/>
            </a:endParaRPr>
          </a:p>
          <a:p>
            <a:pPr marL="243840" marR="5080" indent="-231775" algn="just"/>
            <a:r>
              <a:rPr sz="2400" spc="-5" dirty="0">
                <a:latin typeface="Arial MT"/>
                <a:cs typeface="Arial MT"/>
              </a:rPr>
              <a:t>For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string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concatenation</a:t>
            </a:r>
            <a:r>
              <a:rPr sz="2400" dirty="0">
                <a:latin typeface="Arial MT"/>
                <a:cs typeface="Arial MT"/>
              </a:rPr>
              <a:t> the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Java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compiler</a:t>
            </a:r>
            <a:r>
              <a:rPr sz="2400" dirty="0">
                <a:latin typeface="Arial MT"/>
                <a:cs typeface="Arial MT"/>
              </a:rPr>
              <a:t> converts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operand</a:t>
            </a:r>
            <a:r>
              <a:rPr sz="2400" spc="1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17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</a:t>
            </a:r>
            <a:r>
              <a:rPr sz="2400" spc="17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String</a:t>
            </a:r>
            <a:r>
              <a:rPr sz="2400" spc="17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whenever</a:t>
            </a:r>
            <a:r>
              <a:rPr sz="2400" spc="1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17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other</a:t>
            </a:r>
            <a:r>
              <a:rPr sz="2400" spc="18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operand</a:t>
            </a:r>
            <a:r>
              <a:rPr sz="2400" spc="17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</a:t>
            </a:r>
            <a:r>
              <a:rPr sz="2400" spc="17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1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+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is</a:t>
            </a:r>
            <a:r>
              <a:rPr sz="2400" dirty="0">
                <a:latin typeface="Arial MT"/>
                <a:cs typeface="Arial MT"/>
              </a:rPr>
              <a:t> a </a:t>
            </a:r>
            <a:r>
              <a:rPr sz="2400" spc="-5" dirty="0">
                <a:latin typeface="Arial MT"/>
                <a:cs typeface="Arial MT"/>
              </a:rPr>
              <a:t>String</a:t>
            </a:r>
            <a:r>
              <a:rPr sz="2400" dirty="0">
                <a:latin typeface="Arial MT"/>
                <a:cs typeface="Arial MT"/>
              </a:rPr>
              <a:t> object.</a:t>
            </a:r>
          </a:p>
        </p:txBody>
      </p:sp>
    </p:spTree>
    <p:extLst>
      <p:ext uri="{BB962C8B-B14F-4D97-AF65-F5344CB8AC3E}">
        <p14:creationId xmlns:p14="http://schemas.microsoft.com/office/powerpoint/2010/main" val="4064121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8669" y="154304"/>
            <a:ext cx="5528945" cy="4826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String</a:t>
            </a:r>
            <a:r>
              <a:rPr sz="3000" spc="-15" dirty="0"/>
              <a:t> </a:t>
            </a:r>
            <a:r>
              <a:rPr sz="3000" spc="-5" dirty="0"/>
              <a:t>class</a:t>
            </a:r>
            <a:r>
              <a:rPr sz="3000" spc="-50" dirty="0"/>
              <a:t> </a:t>
            </a:r>
            <a:r>
              <a:rPr sz="3000" dirty="0"/>
              <a:t>Methods</a:t>
            </a:r>
            <a:r>
              <a:rPr sz="3000" spc="-20" dirty="0"/>
              <a:t> </a:t>
            </a:r>
            <a:r>
              <a:rPr sz="3000" dirty="0"/>
              <a:t>(Contd.).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588744" y="1908071"/>
            <a:ext cx="8528050" cy="3041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indent="-231775">
              <a:spcBef>
                <a:spcPts val="100"/>
              </a:spcBef>
              <a:buChar char="•"/>
              <a:tabLst>
                <a:tab pos="244475" algn="l"/>
              </a:tabLst>
            </a:pPr>
            <a:r>
              <a:rPr sz="2400" dirty="0">
                <a:latin typeface="Arial MT"/>
                <a:cs typeface="Arial MT"/>
              </a:rPr>
              <a:t>Characters </a:t>
            </a:r>
            <a:r>
              <a:rPr sz="2400" spc="-5" dirty="0">
                <a:latin typeface="Arial MT"/>
                <a:cs typeface="Arial MT"/>
              </a:rPr>
              <a:t>in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 string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</a:t>
            </a:r>
            <a:r>
              <a:rPr sz="2400" spc="-5" dirty="0">
                <a:latin typeface="Arial MT"/>
                <a:cs typeface="Arial MT"/>
              </a:rPr>
              <a:t> be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retrieved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number </a:t>
            </a:r>
            <a:r>
              <a:rPr sz="2400" spc="-5" dirty="0">
                <a:latin typeface="Arial MT"/>
                <a:cs typeface="Arial MT"/>
              </a:rPr>
              <a:t>of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ways</a:t>
            </a:r>
            <a:endParaRPr sz="2400" dirty="0">
              <a:latin typeface="Arial MT"/>
              <a:cs typeface="Arial MT"/>
            </a:endParaRPr>
          </a:p>
          <a:p>
            <a:pPr>
              <a:spcBef>
                <a:spcPts val="10"/>
              </a:spcBef>
            </a:pPr>
            <a:endParaRPr sz="3500" dirty="0">
              <a:latin typeface="Arial MT"/>
              <a:cs typeface="Arial MT"/>
            </a:endParaRPr>
          </a:p>
          <a:p>
            <a:pPr marL="12700"/>
            <a:r>
              <a:rPr sz="2400" b="1" spc="-5" dirty="0">
                <a:solidFill>
                  <a:srgbClr val="FF0000"/>
                </a:solidFill>
                <a:latin typeface="Arial MT"/>
                <a:cs typeface="Arial MT"/>
              </a:rPr>
              <a:t>public</a:t>
            </a:r>
            <a:r>
              <a:rPr sz="2400" b="1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 MT"/>
                <a:cs typeface="Arial MT"/>
              </a:rPr>
              <a:t>char</a:t>
            </a:r>
            <a:r>
              <a:rPr sz="2400" b="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charAt</a:t>
            </a:r>
            <a:r>
              <a:rPr sz="2400" b="1" spc="-5" dirty="0">
                <a:solidFill>
                  <a:srgbClr val="FF0000"/>
                </a:solidFill>
                <a:latin typeface="Arial MT"/>
                <a:cs typeface="Arial MT"/>
              </a:rPr>
              <a:t>(int</a:t>
            </a:r>
            <a:r>
              <a:rPr sz="2400" b="1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 MT"/>
                <a:cs typeface="Arial MT"/>
              </a:rPr>
              <a:t>index)</a:t>
            </a:r>
            <a:endParaRPr sz="2400" b="1" dirty="0">
              <a:solidFill>
                <a:srgbClr val="FF0000"/>
              </a:solidFill>
              <a:latin typeface="Arial MT"/>
              <a:cs typeface="Arial MT"/>
            </a:endParaRPr>
          </a:p>
          <a:p>
            <a:pPr marL="756285" marR="5080" indent="-287020">
              <a:spcBef>
                <a:spcPts val="575"/>
              </a:spcBef>
              <a:tabLst>
                <a:tab pos="1902460" algn="l"/>
                <a:tab pos="2980055" algn="l"/>
                <a:tab pos="3533140" algn="l"/>
                <a:tab pos="4932680" algn="l"/>
                <a:tab pos="5313680" algn="l"/>
                <a:tab pos="5866765" algn="l"/>
                <a:tab pos="7198995" algn="l"/>
                <a:tab pos="8142605" algn="l"/>
              </a:tabLst>
            </a:pPr>
            <a:r>
              <a:rPr sz="2400" dirty="0">
                <a:latin typeface="Arial MT"/>
                <a:cs typeface="Arial MT"/>
              </a:rPr>
              <a:t>–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Met</a:t>
            </a:r>
            <a:r>
              <a:rPr sz="2400" spc="-5" dirty="0">
                <a:latin typeface="Arial MT"/>
                <a:cs typeface="Arial MT"/>
              </a:rPr>
              <a:t>hod</a:t>
            </a:r>
            <a:r>
              <a:rPr sz="2400" dirty="0">
                <a:latin typeface="Arial MT"/>
                <a:cs typeface="Arial MT"/>
              </a:rPr>
              <a:t>	ret</a:t>
            </a:r>
            <a:r>
              <a:rPr sz="2400" spc="-10" dirty="0">
                <a:latin typeface="Arial MT"/>
                <a:cs typeface="Arial MT"/>
              </a:rPr>
              <a:t>u</a:t>
            </a:r>
            <a:r>
              <a:rPr sz="2400" spc="-5" dirty="0">
                <a:latin typeface="Arial MT"/>
                <a:cs typeface="Arial MT"/>
              </a:rPr>
              <a:t>rns</a:t>
            </a:r>
            <a:r>
              <a:rPr sz="2400" dirty="0">
                <a:latin typeface="Arial MT"/>
                <a:cs typeface="Arial MT"/>
              </a:rPr>
              <a:t>	the	</a:t>
            </a:r>
            <a:r>
              <a:rPr sz="2400" spc="-15" dirty="0">
                <a:latin typeface="Arial MT"/>
                <a:cs typeface="Arial MT"/>
              </a:rPr>
              <a:t>c</a:t>
            </a:r>
            <a:r>
              <a:rPr sz="2400" spc="-5" dirty="0">
                <a:latin typeface="Arial MT"/>
                <a:cs typeface="Arial MT"/>
              </a:rPr>
              <a:t>haracter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5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t	the	</a:t>
            </a:r>
            <a:r>
              <a:rPr sz="2400" spc="-5" dirty="0">
                <a:latin typeface="Arial MT"/>
                <a:cs typeface="Arial MT"/>
              </a:rPr>
              <a:t>spec</a:t>
            </a:r>
            <a:r>
              <a:rPr sz="2400" spc="-15" dirty="0">
                <a:latin typeface="Arial MT"/>
                <a:cs typeface="Arial MT"/>
              </a:rPr>
              <a:t>i</a:t>
            </a:r>
            <a:r>
              <a:rPr sz="2400" dirty="0">
                <a:latin typeface="Arial MT"/>
                <a:cs typeface="Arial MT"/>
              </a:rPr>
              <a:t>f</a:t>
            </a:r>
            <a:r>
              <a:rPr sz="2400" spc="5" dirty="0">
                <a:latin typeface="Arial MT"/>
                <a:cs typeface="Arial MT"/>
              </a:rPr>
              <a:t>i</a:t>
            </a:r>
            <a:r>
              <a:rPr sz="2400" spc="-5" dirty="0">
                <a:latin typeface="Arial MT"/>
                <a:cs typeface="Arial MT"/>
              </a:rPr>
              <a:t>ed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5" dirty="0">
                <a:latin typeface="Arial MT"/>
                <a:cs typeface="Arial MT"/>
              </a:rPr>
              <a:t>ind</a:t>
            </a:r>
            <a:r>
              <a:rPr sz="2400" dirty="0">
                <a:latin typeface="Arial MT"/>
                <a:cs typeface="Arial MT"/>
              </a:rPr>
              <a:t>e</a:t>
            </a:r>
            <a:r>
              <a:rPr sz="2400" spc="-10" dirty="0">
                <a:latin typeface="Arial MT"/>
                <a:cs typeface="Arial MT"/>
              </a:rPr>
              <a:t>x</a:t>
            </a:r>
            <a:r>
              <a:rPr sz="2400" dirty="0">
                <a:latin typeface="Arial MT"/>
                <a:cs typeface="Arial MT"/>
              </a:rPr>
              <a:t>.	</a:t>
            </a:r>
            <a:r>
              <a:rPr sz="2400" spc="-10" dirty="0">
                <a:latin typeface="Arial MT"/>
                <a:cs typeface="Arial MT"/>
              </a:rPr>
              <a:t>An  </a:t>
            </a:r>
            <a:r>
              <a:rPr sz="2400" spc="-5" dirty="0">
                <a:latin typeface="Arial MT"/>
                <a:cs typeface="Arial MT"/>
              </a:rPr>
              <a:t>index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ranges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from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0 to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length()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-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1</a:t>
            </a:r>
          </a:p>
          <a:p>
            <a:pPr marL="756285">
              <a:spcBef>
                <a:spcPts val="1939"/>
              </a:spcBef>
            </a:pPr>
            <a:r>
              <a:rPr sz="2000" spc="-5" dirty="0">
                <a:latin typeface="Courier New"/>
                <a:cs typeface="Courier New"/>
              </a:rPr>
              <a:t>char</a:t>
            </a:r>
            <a:r>
              <a:rPr sz="2000" spc="-6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c;</a:t>
            </a:r>
            <a:endParaRPr sz="2000" dirty="0">
              <a:latin typeface="Courier New"/>
              <a:cs typeface="Courier New"/>
            </a:endParaRPr>
          </a:p>
          <a:p>
            <a:pPr marL="756285">
              <a:spcBef>
                <a:spcPts val="575"/>
              </a:spcBef>
            </a:pPr>
            <a:r>
              <a:rPr sz="2000" dirty="0">
                <a:latin typeface="Courier New"/>
                <a:cs typeface="Courier New"/>
              </a:rPr>
              <a:t>c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=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"abc".charAt(1);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//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c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=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“b”</a:t>
            </a:r>
            <a:endParaRPr sz="2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2395"/>
            <a:ext cx="10515600" cy="75755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200" b="1">
                <a:latin typeface="Tahoma" panose="020B0604030504040204" pitchFamily="34" charset="0"/>
                <a:cs typeface="Tahoma" panose="020B0604030504040204" pitchFamily="34" charset="0"/>
              </a:rPr>
              <a:t>UNIT IV STRING HANDLING AND COLLECTIONS</a:t>
            </a:r>
            <a:br>
              <a:rPr lang="en-US" sz="3200" b="1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700" b="1">
                <a:latin typeface="Tahoma" panose="020B0604030504040204" pitchFamily="34" charset="0"/>
                <a:cs typeface="Tahoma" panose="020B0604030504040204" pitchFamily="34" charset="0"/>
              </a:rPr>
              <a:t>SYLLABUS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887730" y="1200785"/>
            <a:ext cx="1041654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86100" lvl="6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Tahoma" panose="020B0604030504040204" pitchFamily="34" charset="0"/>
                <a:cs typeface="Tahoma" panose="020B0604030504040204" pitchFamily="34" charset="0"/>
                <a:sym typeface="+mn-ea"/>
              </a:rPr>
              <a:t>Lambda Expressions </a:t>
            </a:r>
            <a:endParaRPr lang="en-US" sz="24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3200400" lvl="6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Tahoma" panose="020B0604030504040204" pitchFamily="34" charset="0"/>
                <a:cs typeface="Tahoma" panose="020B0604030504040204" pitchFamily="34" charset="0"/>
                <a:sym typeface="+mn-ea"/>
              </a:rPr>
              <a:t>String Handling </a:t>
            </a:r>
            <a:endParaRPr lang="en-US" sz="24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3200400" lvl="6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Tahoma" panose="020B0604030504040204" pitchFamily="34" charset="0"/>
                <a:cs typeface="Tahoma" panose="020B0604030504040204" pitchFamily="34" charset="0"/>
                <a:sym typeface="+mn-ea"/>
              </a:rPr>
              <a:t>Collections</a:t>
            </a:r>
            <a:endParaRPr lang="en-US" sz="24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4114800" lvl="8" indent="-45720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sz="2400">
                <a:latin typeface="Tahoma" panose="020B0604030504040204" pitchFamily="34" charset="0"/>
                <a:cs typeface="Tahoma" panose="020B0604030504040204" pitchFamily="34" charset="0"/>
                <a:sym typeface="+mn-ea"/>
              </a:rPr>
              <a:t>The Collection Interfaces</a:t>
            </a:r>
            <a:endParaRPr lang="en-US" sz="24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4114800" lvl="8" indent="-45720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sz="2400">
                <a:latin typeface="Tahoma" panose="020B0604030504040204" pitchFamily="34" charset="0"/>
                <a:cs typeface="Tahoma" panose="020B0604030504040204" pitchFamily="34" charset="0"/>
                <a:sym typeface="+mn-ea"/>
              </a:rPr>
              <a:t>TheCollection Classes</a:t>
            </a:r>
            <a:endParaRPr lang="en-US" sz="24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3200400" lvl="6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Tahoma" panose="020B0604030504040204" pitchFamily="34" charset="0"/>
                <a:cs typeface="Tahoma" panose="020B0604030504040204" pitchFamily="34" charset="0"/>
                <a:sym typeface="+mn-ea"/>
              </a:rPr>
              <a:t>Iterator – Map</a:t>
            </a:r>
            <a:endParaRPr lang="en-US" sz="24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3200400" lvl="6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Tahoma" panose="020B0604030504040204" pitchFamily="34" charset="0"/>
                <a:cs typeface="Tahoma" panose="020B0604030504040204" pitchFamily="34" charset="0"/>
                <a:sym typeface="+mn-ea"/>
              </a:rPr>
              <a:t>Regular Expression Processing</a:t>
            </a:r>
          </a:p>
          <a:p>
            <a:pPr lvl="6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2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3740" y="174447"/>
            <a:ext cx="5529580" cy="48323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String class</a:t>
            </a:r>
            <a:r>
              <a:rPr sz="3000" spc="-35" dirty="0"/>
              <a:t> </a:t>
            </a:r>
            <a:r>
              <a:rPr sz="3000" dirty="0"/>
              <a:t>Methods</a:t>
            </a:r>
            <a:r>
              <a:rPr sz="3000" spc="-15" dirty="0"/>
              <a:t> </a:t>
            </a:r>
            <a:r>
              <a:rPr sz="3000" dirty="0"/>
              <a:t>(Contd.).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983741" y="1168653"/>
            <a:ext cx="8379459" cy="41068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3840" marR="6350" indent="-231775" algn="just">
              <a:spcBef>
                <a:spcPts val="105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equals()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Method- </a:t>
            </a:r>
            <a:r>
              <a:rPr sz="2000" dirty="0">
                <a:latin typeface="Arial MT"/>
                <a:cs typeface="Arial MT"/>
              </a:rPr>
              <a:t>This </a:t>
            </a:r>
            <a:r>
              <a:rPr sz="2000" spc="-5" dirty="0">
                <a:latin typeface="Arial MT"/>
                <a:cs typeface="Arial MT"/>
              </a:rPr>
              <a:t>method is used to compare the </a:t>
            </a:r>
            <a:r>
              <a:rPr sz="2000" dirty="0">
                <a:latin typeface="Arial MT"/>
                <a:cs typeface="Arial MT"/>
              </a:rPr>
              <a:t>invoking String </a:t>
            </a:r>
            <a:r>
              <a:rPr sz="2000" spc="-10" dirty="0">
                <a:latin typeface="Arial MT"/>
                <a:cs typeface="Arial MT"/>
              </a:rPr>
              <a:t>to 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object specified. </a:t>
            </a:r>
            <a:r>
              <a:rPr sz="2000" spc="-5" dirty="0">
                <a:latin typeface="Arial MT"/>
                <a:cs typeface="Arial MT"/>
              </a:rPr>
              <a:t>It </a:t>
            </a:r>
            <a:r>
              <a:rPr sz="2000" dirty="0">
                <a:latin typeface="Arial MT"/>
                <a:cs typeface="Arial MT"/>
              </a:rPr>
              <a:t>will </a:t>
            </a:r>
            <a:r>
              <a:rPr sz="2000" spc="-5" dirty="0">
                <a:latin typeface="Arial MT"/>
                <a:cs typeface="Arial MT"/>
              </a:rPr>
              <a:t>return true, if </a:t>
            </a: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-5" dirty="0">
                <a:latin typeface="Arial MT"/>
                <a:cs typeface="Arial MT"/>
              </a:rPr>
              <a:t>argument is not </a:t>
            </a:r>
            <a:r>
              <a:rPr sz="2000" dirty="0">
                <a:latin typeface="Arial MT"/>
                <a:cs typeface="Arial MT"/>
              </a:rPr>
              <a:t>null </a:t>
            </a:r>
            <a:r>
              <a:rPr sz="2000" spc="-5" dirty="0">
                <a:latin typeface="Arial MT"/>
                <a:cs typeface="Arial MT"/>
              </a:rPr>
              <a:t>and it is </a:t>
            </a:r>
            <a:r>
              <a:rPr sz="2000" dirty="0">
                <a:latin typeface="Arial MT"/>
                <a:cs typeface="Arial MT"/>
              </a:rPr>
              <a:t> String object which </a:t>
            </a:r>
            <a:r>
              <a:rPr sz="2000" spc="-5" dirty="0">
                <a:latin typeface="Arial MT"/>
                <a:cs typeface="Arial MT"/>
              </a:rPr>
              <a:t>contains </a:t>
            </a:r>
            <a:r>
              <a:rPr sz="2000" dirty="0">
                <a:latin typeface="Arial MT"/>
                <a:cs typeface="Arial MT"/>
              </a:rPr>
              <a:t>the same </a:t>
            </a:r>
            <a:r>
              <a:rPr sz="2000" spc="-5" dirty="0">
                <a:latin typeface="Arial MT"/>
                <a:cs typeface="Arial MT"/>
              </a:rPr>
              <a:t>sequence of characters as the </a:t>
            </a:r>
            <a:r>
              <a:rPr sz="2000" dirty="0">
                <a:latin typeface="Arial MT"/>
                <a:cs typeface="Arial MT"/>
              </a:rPr>
              <a:t> invoking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String.</a:t>
            </a:r>
          </a:p>
          <a:p>
            <a:pPr>
              <a:spcBef>
                <a:spcPts val="20"/>
              </a:spcBef>
            </a:pPr>
            <a:endParaRPr sz="2050" dirty="0">
              <a:latin typeface="Arial MT"/>
              <a:cs typeface="Arial MT"/>
            </a:endParaRPr>
          </a:p>
          <a:p>
            <a:pPr marL="243840"/>
            <a:r>
              <a:rPr sz="2000" b="1" spc="-5" dirty="0">
                <a:latin typeface="Courier New"/>
                <a:cs typeface="Courier New"/>
              </a:rPr>
              <a:t>public boolean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equals(Object anObject)</a:t>
            </a:r>
            <a:endParaRPr sz="2000" dirty="0">
              <a:latin typeface="Courier New"/>
              <a:cs typeface="Courier New"/>
            </a:endParaRPr>
          </a:p>
          <a:p>
            <a:pPr>
              <a:spcBef>
                <a:spcPts val="15"/>
              </a:spcBef>
            </a:pPr>
            <a:endParaRPr sz="2550" dirty="0">
              <a:latin typeface="Courier New"/>
              <a:cs typeface="Courier New"/>
            </a:endParaRPr>
          </a:p>
          <a:p>
            <a:pPr marL="243840" marR="5080" indent="-231775" algn="just"/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equalsIgnoreCase()</a:t>
            </a: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Method-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Compares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this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String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another</a:t>
            </a:r>
            <a:r>
              <a:rPr sz="2000" dirty="0">
                <a:latin typeface="Arial MT"/>
                <a:cs typeface="Arial MT"/>
              </a:rPr>
              <a:t> String,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ignoring </a:t>
            </a:r>
            <a:r>
              <a:rPr sz="2000" spc="-5" dirty="0">
                <a:latin typeface="Arial MT"/>
                <a:cs typeface="Arial MT"/>
              </a:rPr>
              <a:t>case </a:t>
            </a:r>
            <a:r>
              <a:rPr sz="2000" dirty="0">
                <a:latin typeface="Arial MT"/>
                <a:cs typeface="Arial MT"/>
              </a:rPr>
              <a:t>considerations. </a:t>
            </a:r>
            <a:r>
              <a:rPr sz="2000" spc="-35" dirty="0">
                <a:latin typeface="Arial MT"/>
                <a:cs typeface="Arial MT"/>
              </a:rPr>
              <a:t>Two </a:t>
            </a:r>
            <a:r>
              <a:rPr sz="2000" spc="-5" dirty="0">
                <a:latin typeface="Arial MT"/>
                <a:cs typeface="Arial MT"/>
              </a:rPr>
              <a:t>strings </a:t>
            </a:r>
            <a:r>
              <a:rPr sz="2000" dirty="0">
                <a:latin typeface="Arial MT"/>
                <a:cs typeface="Arial MT"/>
              </a:rPr>
              <a:t>are considered </a:t>
            </a:r>
            <a:r>
              <a:rPr sz="2000" spc="-5" dirty="0">
                <a:latin typeface="Arial MT"/>
                <a:cs typeface="Arial MT"/>
              </a:rPr>
              <a:t>equal </a:t>
            </a:r>
            <a:r>
              <a:rPr sz="2000" dirty="0">
                <a:latin typeface="Arial MT"/>
                <a:cs typeface="Arial MT"/>
              </a:rPr>
              <a:t>ignoring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case </a:t>
            </a:r>
            <a:r>
              <a:rPr sz="2000" spc="-5" dirty="0">
                <a:latin typeface="Arial MT"/>
                <a:cs typeface="Arial MT"/>
              </a:rPr>
              <a:t>if they are </a:t>
            </a:r>
            <a:r>
              <a:rPr sz="2000" dirty="0">
                <a:latin typeface="Arial MT"/>
                <a:cs typeface="Arial MT"/>
              </a:rPr>
              <a:t>of </a:t>
            </a:r>
            <a:r>
              <a:rPr sz="2000" spc="-5" dirty="0">
                <a:latin typeface="Arial MT"/>
                <a:cs typeface="Arial MT"/>
              </a:rPr>
              <a:t>the same </a:t>
            </a:r>
            <a:r>
              <a:rPr sz="2000" dirty="0">
                <a:latin typeface="Arial MT"/>
                <a:cs typeface="Arial MT"/>
              </a:rPr>
              <a:t>length, and </a:t>
            </a:r>
            <a:r>
              <a:rPr sz="2000" spc="-5" dirty="0">
                <a:latin typeface="Arial MT"/>
                <a:cs typeface="Arial MT"/>
              </a:rPr>
              <a:t>corresponding characters </a:t>
            </a:r>
            <a:r>
              <a:rPr sz="2000" spc="-10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two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strings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equal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ignoring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case.</a:t>
            </a:r>
          </a:p>
          <a:p>
            <a:pPr>
              <a:spcBef>
                <a:spcPts val="40"/>
              </a:spcBef>
            </a:pPr>
            <a:endParaRPr sz="2000" dirty="0">
              <a:latin typeface="Arial MT"/>
              <a:cs typeface="Arial MT"/>
            </a:endParaRPr>
          </a:p>
          <a:p>
            <a:pPr marL="165100">
              <a:tabLst>
                <a:tab pos="6109335" algn="l"/>
              </a:tabLst>
            </a:pPr>
            <a:r>
              <a:rPr sz="2000" b="1" spc="-5" dirty="0">
                <a:latin typeface="Courier New"/>
                <a:cs typeface="Courier New"/>
              </a:rPr>
              <a:t>public</a:t>
            </a:r>
            <a:r>
              <a:rPr sz="2000" b="1" spc="4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boolean</a:t>
            </a:r>
            <a:r>
              <a:rPr sz="2000" b="1" spc="4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equalsIgnoreCase(String	anotherString)</a:t>
            </a:r>
            <a:endParaRPr sz="2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0" y="98247"/>
            <a:ext cx="7796530" cy="48323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Strings</a:t>
            </a:r>
            <a:r>
              <a:rPr sz="3000" dirty="0"/>
              <a:t> created</a:t>
            </a:r>
            <a:r>
              <a:rPr sz="3000" spc="-15" dirty="0"/>
              <a:t> </a:t>
            </a:r>
            <a:r>
              <a:rPr sz="3000" dirty="0"/>
              <a:t>using </a:t>
            </a:r>
            <a:r>
              <a:rPr sz="3000" spc="-5" dirty="0"/>
              <a:t>assignment</a:t>
            </a:r>
            <a:r>
              <a:rPr sz="3000" spc="-10" dirty="0"/>
              <a:t> </a:t>
            </a:r>
            <a:r>
              <a:rPr sz="3000" dirty="0"/>
              <a:t>operator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2059941" y="1019302"/>
            <a:ext cx="3096895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3840" indent="-231775">
              <a:spcBef>
                <a:spcPts val="675"/>
              </a:spcBef>
              <a:buChar char="•"/>
              <a:tabLst>
                <a:tab pos="244475" algn="l"/>
              </a:tabLst>
            </a:pPr>
            <a:r>
              <a:rPr sz="2400" spc="-5" dirty="0">
                <a:latin typeface="Arial MT"/>
                <a:cs typeface="Arial MT"/>
              </a:rPr>
              <a:t>String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s1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" dirty="0">
                <a:latin typeface="Arial MT"/>
                <a:cs typeface="Arial MT"/>
              </a:rPr>
              <a:t> “HELLO”;</a:t>
            </a:r>
            <a:endParaRPr sz="2400">
              <a:latin typeface="Arial MT"/>
              <a:cs typeface="Arial MT"/>
            </a:endParaRPr>
          </a:p>
          <a:p>
            <a:pPr marL="243840" indent="-231775">
              <a:spcBef>
                <a:spcPts val="575"/>
              </a:spcBef>
              <a:buChar char="•"/>
              <a:tabLst>
                <a:tab pos="244475" algn="l"/>
              </a:tabLst>
            </a:pPr>
            <a:r>
              <a:rPr sz="2400" spc="-5" dirty="0">
                <a:latin typeface="Arial MT"/>
                <a:cs typeface="Arial MT"/>
              </a:rPr>
              <a:t>String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s2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" dirty="0">
                <a:latin typeface="Arial MT"/>
                <a:cs typeface="Arial MT"/>
              </a:rPr>
              <a:t> “HELLO”;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19900" y="1965969"/>
            <a:ext cx="3200400" cy="3048000"/>
            <a:chOff x="5295900" y="1965969"/>
            <a:chExt cx="3200400" cy="304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5900" y="1965969"/>
              <a:ext cx="3200400" cy="304798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34000" y="1981200"/>
              <a:ext cx="3124200" cy="2971800"/>
            </a:xfrm>
            <a:custGeom>
              <a:avLst/>
              <a:gdLst/>
              <a:ahLst/>
              <a:cxnLst/>
              <a:rect l="l" t="t" r="r" b="b"/>
              <a:pathLst>
                <a:path w="3124200" h="2971800">
                  <a:moveTo>
                    <a:pt x="3124200" y="0"/>
                  </a:moveTo>
                  <a:lnTo>
                    <a:pt x="0" y="0"/>
                  </a:lnTo>
                  <a:lnTo>
                    <a:pt x="0" y="2971800"/>
                  </a:lnTo>
                  <a:lnTo>
                    <a:pt x="3124200" y="2971800"/>
                  </a:lnTo>
                  <a:lnTo>
                    <a:pt x="31242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0" y="1981200"/>
              <a:ext cx="3124200" cy="2971800"/>
            </a:xfrm>
            <a:custGeom>
              <a:avLst/>
              <a:gdLst/>
              <a:ahLst/>
              <a:cxnLst/>
              <a:rect l="l" t="t" r="r" b="b"/>
              <a:pathLst>
                <a:path w="3124200" h="2971800">
                  <a:moveTo>
                    <a:pt x="0" y="2971800"/>
                  </a:moveTo>
                  <a:lnTo>
                    <a:pt x="3124200" y="2971800"/>
                  </a:lnTo>
                  <a:lnTo>
                    <a:pt x="3124200" y="0"/>
                  </a:lnTo>
                  <a:lnTo>
                    <a:pt x="0" y="0"/>
                  </a:lnTo>
                  <a:lnTo>
                    <a:pt x="0" y="2971800"/>
                  </a:lnTo>
                  <a:close/>
                </a:path>
              </a:pathLst>
            </a:custGeom>
            <a:ln w="9144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5855" y="3633216"/>
              <a:ext cx="2456688" cy="12374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3100" y="3657600"/>
              <a:ext cx="2362200" cy="1143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53100" y="3657600"/>
              <a:ext cx="2362200" cy="1143000"/>
            </a:xfrm>
            <a:custGeom>
              <a:avLst/>
              <a:gdLst/>
              <a:ahLst/>
              <a:cxnLst/>
              <a:rect l="l" t="t" r="r" b="b"/>
              <a:pathLst>
                <a:path w="2362200" h="1143000">
                  <a:moveTo>
                    <a:pt x="0" y="1143000"/>
                  </a:moveTo>
                  <a:lnTo>
                    <a:pt x="2362200" y="1143000"/>
                  </a:lnTo>
                  <a:lnTo>
                    <a:pt x="23622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9144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9404" y="2546604"/>
              <a:ext cx="2069592" cy="56845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072374" y="2618359"/>
            <a:ext cx="774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 MT"/>
                <a:cs typeface="Arial MT"/>
              </a:rPr>
              <a:t>HE</a:t>
            </a:r>
            <a:r>
              <a:rPr spc="-15" dirty="0">
                <a:latin typeface="Arial MT"/>
                <a:cs typeface="Arial MT"/>
              </a:rPr>
              <a:t>L</a:t>
            </a:r>
            <a:r>
              <a:rPr dirty="0">
                <a:latin typeface="Arial MT"/>
                <a:cs typeface="Arial MT"/>
              </a:rPr>
              <a:t>LO</a:t>
            </a:r>
            <a:endParaRPr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699004" y="2740152"/>
            <a:ext cx="4825365" cy="2713355"/>
            <a:chOff x="1175003" y="2740151"/>
            <a:chExt cx="4825365" cy="271335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8203" y="2740151"/>
              <a:ext cx="2081783" cy="3840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963161" y="2775965"/>
              <a:ext cx="1981200" cy="273050"/>
            </a:xfrm>
            <a:custGeom>
              <a:avLst/>
              <a:gdLst/>
              <a:ahLst/>
              <a:cxnLst/>
              <a:rect l="l" t="t" r="r" b="b"/>
              <a:pathLst>
                <a:path w="1981200" h="273050">
                  <a:moveTo>
                    <a:pt x="0" y="272542"/>
                  </a:moveTo>
                  <a:lnTo>
                    <a:pt x="1981200" y="0"/>
                  </a:lnTo>
                </a:path>
              </a:pathLst>
            </a:custGeom>
            <a:ln w="25908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8308" y="2880359"/>
              <a:ext cx="2011680" cy="17663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039361" y="2916173"/>
              <a:ext cx="1905000" cy="1657350"/>
            </a:xfrm>
            <a:custGeom>
              <a:avLst/>
              <a:gdLst/>
              <a:ahLst/>
              <a:cxnLst/>
              <a:rect l="l" t="t" r="r" b="b"/>
              <a:pathLst>
                <a:path w="1905000" h="1657350">
                  <a:moveTo>
                    <a:pt x="0" y="1657350"/>
                  </a:moveTo>
                  <a:lnTo>
                    <a:pt x="1905000" y="0"/>
                  </a:lnTo>
                </a:path>
              </a:pathLst>
            </a:custGeom>
            <a:ln w="25908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5003" y="2775203"/>
              <a:ext cx="2831592" cy="5684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9803" y="4294631"/>
              <a:ext cx="2602992" cy="56845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1598" y="3497384"/>
              <a:ext cx="670709" cy="4320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55519" y="5021384"/>
              <a:ext cx="598932" cy="43202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721989" y="2846960"/>
            <a:ext cx="975360" cy="2412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82880" algn="ctr">
              <a:spcBef>
                <a:spcPts val="100"/>
              </a:spcBef>
            </a:pPr>
            <a:r>
              <a:rPr spc="-10" dirty="0">
                <a:latin typeface="Arial MT"/>
                <a:cs typeface="Arial MT"/>
              </a:rPr>
              <a:t>3e25ae</a:t>
            </a:r>
            <a:endParaRPr>
              <a:latin typeface="Arial MT"/>
              <a:cs typeface="Arial MT"/>
            </a:endParaRPr>
          </a:p>
          <a:p>
            <a:pPr>
              <a:spcBef>
                <a:spcPts val="20"/>
              </a:spcBef>
            </a:pPr>
            <a:endParaRPr sz="2800">
              <a:latin typeface="Arial MT"/>
              <a:cs typeface="Arial MT"/>
            </a:endParaRPr>
          </a:p>
          <a:p>
            <a:pPr marR="213995" algn="ctr"/>
            <a:r>
              <a:rPr spc="-5" dirty="0">
                <a:latin typeface="Arial MT"/>
                <a:cs typeface="Arial MT"/>
              </a:rPr>
              <a:t>s1</a:t>
            </a:r>
            <a:endParaRPr>
              <a:latin typeface="Arial MT"/>
              <a:cs typeface="Arial MT"/>
            </a:endParaRPr>
          </a:p>
          <a:p>
            <a:pPr marL="179705" marR="5080" indent="23495">
              <a:lnSpc>
                <a:spcPct val="251799"/>
              </a:lnSpc>
              <a:spcBef>
                <a:spcPts val="1125"/>
              </a:spcBef>
            </a:pPr>
            <a:r>
              <a:rPr spc="-10" dirty="0">
                <a:latin typeface="Arial MT"/>
                <a:cs typeface="Arial MT"/>
              </a:rPr>
              <a:t>3e25ae  </a:t>
            </a:r>
            <a:r>
              <a:rPr spc="-5" dirty="0">
                <a:latin typeface="Arial MT"/>
                <a:cs typeface="Arial MT"/>
              </a:rPr>
              <a:t>s2</a:t>
            </a:r>
            <a:endParaRPr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9265" y="174447"/>
            <a:ext cx="6783705" cy="48323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Comparing</a:t>
            </a:r>
            <a:r>
              <a:rPr sz="3000" spc="-15" dirty="0"/>
              <a:t> </a:t>
            </a:r>
            <a:r>
              <a:rPr sz="3000" spc="-5" dirty="0"/>
              <a:t>Strings</a:t>
            </a:r>
            <a:r>
              <a:rPr sz="3000" spc="-10" dirty="0"/>
              <a:t> </a:t>
            </a:r>
            <a:r>
              <a:rPr sz="3000" dirty="0"/>
              <a:t>using</a:t>
            </a:r>
            <a:r>
              <a:rPr sz="3000" spc="-10" dirty="0"/>
              <a:t> </a:t>
            </a:r>
            <a:r>
              <a:rPr sz="3000" dirty="0"/>
              <a:t>== operator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983741" y="1044322"/>
            <a:ext cx="7797165" cy="4448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spcBef>
                <a:spcPts val="95"/>
              </a:spcBef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What</a:t>
            </a:r>
            <a:r>
              <a:rPr sz="2200" b="1" u="heavy" spc="-2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2200" b="1" u="heavy" spc="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is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the</a:t>
            </a:r>
            <a:r>
              <a:rPr sz="2200" b="1" u="heavy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2200" b="1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output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?</a:t>
            </a:r>
            <a:endParaRPr sz="2200">
              <a:latin typeface="Courier New"/>
              <a:cs typeface="Courier New"/>
            </a:endParaRPr>
          </a:p>
          <a:p>
            <a:pPr marL="12700" algn="just">
              <a:spcBef>
                <a:spcPts val="1939"/>
              </a:spcBef>
            </a:pPr>
            <a:r>
              <a:rPr sz="2000" spc="-5" dirty="0">
                <a:latin typeface="Courier New"/>
                <a:cs typeface="Courier New"/>
              </a:rPr>
              <a:t>public</a:t>
            </a:r>
            <a:r>
              <a:rPr sz="2000" spc="-2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class</a:t>
            </a:r>
            <a:r>
              <a:rPr sz="2000" spc="-2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StringTest{</a:t>
            </a:r>
            <a:endParaRPr sz="2000">
              <a:latin typeface="Courier New"/>
              <a:cs typeface="Courier New"/>
            </a:endParaRPr>
          </a:p>
          <a:p>
            <a:pPr marL="243840" algn="just">
              <a:spcBef>
                <a:spcPts val="480"/>
              </a:spcBef>
            </a:pPr>
            <a:r>
              <a:rPr sz="2000" spc="-5" dirty="0">
                <a:latin typeface="Courier New"/>
                <a:cs typeface="Courier New"/>
              </a:rPr>
              <a:t>public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static</a:t>
            </a:r>
            <a:r>
              <a:rPr sz="2000" spc="5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void </a:t>
            </a:r>
            <a:r>
              <a:rPr sz="2000" spc="-5" dirty="0">
                <a:latin typeface="Courier New"/>
                <a:cs typeface="Courier New"/>
              </a:rPr>
              <a:t>main(String[]</a:t>
            </a:r>
            <a:r>
              <a:rPr sz="2000" spc="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args){</a:t>
            </a:r>
            <a:endParaRPr sz="2000">
              <a:latin typeface="Courier New"/>
              <a:cs typeface="Courier New"/>
            </a:endParaRPr>
          </a:p>
          <a:p>
            <a:pPr marL="469900" marR="4575810" algn="just">
              <a:lnSpc>
                <a:spcPct val="120000"/>
              </a:lnSpc>
            </a:pPr>
            <a:r>
              <a:rPr sz="2000" spc="-5" dirty="0">
                <a:latin typeface="Courier New"/>
                <a:cs typeface="Courier New"/>
              </a:rPr>
              <a:t>String s1="Hello"; </a:t>
            </a:r>
            <a:r>
              <a:rPr sz="2000" spc="-119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String s2="Hello"; </a:t>
            </a:r>
            <a:r>
              <a:rPr sz="2000" spc="-119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if(s1==s2)</a:t>
            </a:r>
            <a:endParaRPr sz="2000">
              <a:latin typeface="Courier New"/>
              <a:cs typeface="Courier New"/>
            </a:endParaRPr>
          </a:p>
          <a:p>
            <a:pPr marL="927100" algn="just">
              <a:spcBef>
                <a:spcPts val="480"/>
              </a:spcBef>
            </a:pPr>
            <a:r>
              <a:rPr sz="2000" spc="-5" dirty="0">
                <a:latin typeface="Courier New"/>
                <a:cs typeface="Courier New"/>
              </a:rPr>
              <a:t>System.out.println("String</a:t>
            </a:r>
            <a:r>
              <a:rPr sz="2000" spc="3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objects</a:t>
            </a:r>
            <a:r>
              <a:rPr sz="2000" spc="3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referenced</a:t>
            </a:r>
            <a:endParaRPr sz="2000">
              <a:latin typeface="Courier New"/>
              <a:cs typeface="Courier New"/>
            </a:endParaRPr>
          </a:p>
          <a:p>
            <a:pPr marL="243840" algn="just">
              <a:spcBef>
                <a:spcPts val="5"/>
              </a:spcBef>
            </a:pPr>
            <a:r>
              <a:rPr sz="2000" spc="-5" dirty="0">
                <a:latin typeface="Courier New"/>
                <a:cs typeface="Courier New"/>
              </a:rPr>
              <a:t>are</a:t>
            </a:r>
            <a:r>
              <a:rPr sz="2000" spc="-5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same");</a:t>
            </a:r>
            <a:endParaRPr sz="2000">
              <a:latin typeface="Courier New"/>
              <a:cs typeface="Courier New"/>
            </a:endParaRPr>
          </a:p>
          <a:p>
            <a:pPr marL="469900">
              <a:spcBef>
                <a:spcPts val="480"/>
              </a:spcBef>
            </a:pPr>
            <a:r>
              <a:rPr sz="2000" spc="-5" dirty="0">
                <a:latin typeface="Courier New"/>
                <a:cs typeface="Courier New"/>
              </a:rPr>
              <a:t>else</a:t>
            </a:r>
            <a:endParaRPr sz="2000">
              <a:latin typeface="Courier New"/>
              <a:cs typeface="Courier New"/>
            </a:endParaRPr>
          </a:p>
          <a:p>
            <a:pPr marL="243840" marR="5080" indent="682625">
              <a:spcBef>
                <a:spcPts val="480"/>
              </a:spcBef>
            </a:pPr>
            <a:r>
              <a:rPr sz="2000" spc="-5" dirty="0">
                <a:latin typeface="Courier New"/>
                <a:cs typeface="Courier New"/>
              </a:rPr>
              <a:t>System.out.println("String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objects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referenced </a:t>
            </a:r>
            <a:r>
              <a:rPr sz="2000" spc="-118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are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not same");</a:t>
            </a:r>
            <a:endParaRPr sz="2000">
              <a:latin typeface="Courier New"/>
              <a:cs typeface="Courier New"/>
            </a:endParaRPr>
          </a:p>
          <a:p>
            <a:pPr marL="243840">
              <a:spcBef>
                <a:spcPts val="480"/>
              </a:spcBef>
            </a:pPr>
            <a:r>
              <a:rPr sz="2000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3741" y="5527345"/>
            <a:ext cx="1784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78024" y="5582412"/>
            <a:ext cx="7543800" cy="832485"/>
            <a:chOff x="954024" y="5582411"/>
            <a:chExt cx="7543800" cy="8324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024" y="5638755"/>
              <a:ext cx="7543800" cy="6096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752" y="5582411"/>
              <a:ext cx="7321296" cy="8321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2124" y="5654039"/>
              <a:ext cx="7467600" cy="533400"/>
            </a:xfrm>
            <a:custGeom>
              <a:avLst/>
              <a:gdLst/>
              <a:ahLst/>
              <a:cxnLst/>
              <a:rect l="l" t="t" r="r" b="b"/>
              <a:pathLst>
                <a:path w="7467600" h="533400">
                  <a:moveTo>
                    <a:pt x="74676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7467600" y="533400"/>
                  </a:lnTo>
                  <a:lnTo>
                    <a:pt x="74676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92124" y="5654039"/>
              <a:ext cx="7467600" cy="533400"/>
            </a:xfrm>
            <a:custGeom>
              <a:avLst/>
              <a:gdLst/>
              <a:ahLst/>
              <a:cxnLst/>
              <a:rect l="l" t="t" r="r" b="b"/>
              <a:pathLst>
                <a:path w="7467600" h="533400">
                  <a:moveTo>
                    <a:pt x="0" y="533400"/>
                  </a:moveTo>
                  <a:lnTo>
                    <a:pt x="7467600" y="533400"/>
                  </a:lnTo>
                  <a:lnTo>
                    <a:pt x="74676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516124" y="5654040"/>
            <a:ext cx="7467600" cy="476412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28295">
              <a:spcBef>
                <a:spcPts val="355"/>
              </a:spcBef>
            </a:pP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Output: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String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objects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referenced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are same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174447"/>
            <a:ext cx="7374890" cy="48323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Comparing</a:t>
            </a:r>
            <a:r>
              <a:rPr sz="3000" spc="-5" dirty="0"/>
              <a:t> Strings </a:t>
            </a:r>
            <a:r>
              <a:rPr sz="3000" dirty="0"/>
              <a:t>using</a:t>
            </a:r>
            <a:r>
              <a:rPr sz="3000" spc="-5" dirty="0"/>
              <a:t> </a:t>
            </a:r>
            <a:r>
              <a:rPr sz="3000" dirty="0"/>
              <a:t>equals</a:t>
            </a:r>
            <a:r>
              <a:rPr sz="3000" spc="-5" dirty="0"/>
              <a:t> method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2059940" y="991870"/>
            <a:ext cx="7645400" cy="4204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What</a:t>
            </a:r>
            <a:r>
              <a:rPr sz="2200" b="1" u="heavy" spc="-2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2200" b="1" u="heavy" spc="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is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the</a:t>
            </a:r>
            <a:r>
              <a:rPr sz="2200" b="1" u="heavy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2200" b="1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output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?</a:t>
            </a:r>
            <a:endParaRPr sz="2200">
              <a:latin typeface="Courier New"/>
              <a:cs typeface="Courier New"/>
            </a:endParaRPr>
          </a:p>
          <a:p>
            <a:pPr marL="12700">
              <a:spcBef>
                <a:spcPts val="1939"/>
              </a:spcBef>
            </a:pPr>
            <a:r>
              <a:rPr sz="2000" spc="-5" dirty="0">
                <a:latin typeface="Courier New"/>
                <a:cs typeface="Courier New"/>
              </a:rPr>
              <a:t>public</a:t>
            </a:r>
            <a:r>
              <a:rPr sz="2000" spc="-2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class</a:t>
            </a:r>
            <a:r>
              <a:rPr sz="2000" spc="-2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StringTest{</a:t>
            </a:r>
            <a:endParaRPr sz="2000">
              <a:latin typeface="Courier New"/>
              <a:cs typeface="Courier New"/>
            </a:endParaRPr>
          </a:p>
          <a:p>
            <a:pPr marL="469900" marR="1437640" indent="-226060">
              <a:lnSpc>
                <a:spcPct val="120000"/>
              </a:lnSpc>
              <a:spcBef>
                <a:spcPts val="5"/>
              </a:spcBef>
            </a:pPr>
            <a:r>
              <a:rPr sz="2000" spc="-5" dirty="0">
                <a:latin typeface="Courier New"/>
                <a:cs typeface="Courier New"/>
              </a:rPr>
              <a:t>public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static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void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main(String[]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args){ </a:t>
            </a:r>
            <a:r>
              <a:rPr sz="2000" spc="-118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String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s1="Hello";</a:t>
            </a:r>
            <a:endParaRPr sz="2000">
              <a:latin typeface="Courier New"/>
              <a:cs typeface="Courier New"/>
            </a:endParaRPr>
          </a:p>
          <a:p>
            <a:pPr marL="469900" marR="4423410">
              <a:lnSpc>
                <a:spcPct val="120000"/>
              </a:lnSpc>
            </a:pPr>
            <a:r>
              <a:rPr sz="2000" spc="-5" dirty="0">
                <a:latin typeface="Courier New"/>
                <a:cs typeface="Courier New"/>
              </a:rPr>
              <a:t>String</a:t>
            </a:r>
            <a:r>
              <a:rPr sz="2000" spc="-6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s2="Hello"; </a:t>
            </a:r>
            <a:r>
              <a:rPr sz="2000" spc="-118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if(s1.equals(s2))</a:t>
            </a:r>
            <a:endParaRPr sz="2000">
              <a:latin typeface="Courier New"/>
              <a:cs typeface="Courier New"/>
            </a:endParaRPr>
          </a:p>
          <a:p>
            <a:pPr marL="927100">
              <a:spcBef>
                <a:spcPts val="480"/>
              </a:spcBef>
            </a:pPr>
            <a:r>
              <a:rPr sz="2000" spc="-5" dirty="0">
                <a:latin typeface="Courier New"/>
                <a:cs typeface="Courier New"/>
              </a:rPr>
              <a:t>System.out.println("Strings</a:t>
            </a:r>
            <a:r>
              <a:rPr sz="2000" spc="10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are</a:t>
            </a:r>
            <a:r>
              <a:rPr sz="2000" spc="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equal");</a:t>
            </a:r>
            <a:endParaRPr sz="2000">
              <a:latin typeface="Courier New"/>
              <a:cs typeface="Courier New"/>
            </a:endParaRPr>
          </a:p>
          <a:p>
            <a:pPr marL="469900">
              <a:spcBef>
                <a:spcPts val="480"/>
              </a:spcBef>
            </a:pPr>
            <a:r>
              <a:rPr sz="2000" spc="-5" dirty="0">
                <a:latin typeface="Courier New"/>
                <a:cs typeface="Courier New"/>
              </a:rPr>
              <a:t>else</a:t>
            </a:r>
            <a:endParaRPr sz="2000">
              <a:latin typeface="Courier New"/>
              <a:cs typeface="Courier New"/>
            </a:endParaRPr>
          </a:p>
          <a:p>
            <a:pPr marL="927100">
              <a:spcBef>
                <a:spcPts val="480"/>
              </a:spcBef>
            </a:pPr>
            <a:r>
              <a:rPr sz="2000" spc="-5" dirty="0">
                <a:latin typeface="Courier New"/>
                <a:cs typeface="Courier New"/>
              </a:rPr>
              <a:t>System.out.println("Strings are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not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equal");</a:t>
            </a:r>
            <a:endParaRPr sz="2000">
              <a:latin typeface="Courier New"/>
              <a:cs typeface="Courier New"/>
            </a:endParaRPr>
          </a:p>
          <a:p>
            <a:pPr marL="243840">
              <a:spcBef>
                <a:spcPts val="480"/>
              </a:spcBef>
            </a:pPr>
            <a:r>
              <a:rPr sz="2000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  <a:p>
            <a:pPr marL="12700">
              <a:spcBef>
                <a:spcPts val="480"/>
              </a:spcBef>
            </a:pPr>
            <a:r>
              <a:rPr sz="2000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33695" y="5565648"/>
            <a:ext cx="5410835" cy="832485"/>
            <a:chOff x="1409694" y="5565647"/>
            <a:chExt cx="5410835" cy="8324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9694" y="5623515"/>
              <a:ext cx="5410210" cy="6096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9091" y="5565647"/>
              <a:ext cx="4469891" cy="8321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799" y="5638799"/>
              <a:ext cx="5334000" cy="533400"/>
            </a:xfrm>
            <a:custGeom>
              <a:avLst/>
              <a:gdLst/>
              <a:ahLst/>
              <a:cxnLst/>
              <a:rect l="l" t="t" r="r" b="b"/>
              <a:pathLst>
                <a:path w="5334000" h="533400">
                  <a:moveTo>
                    <a:pt x="53340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5334000" y="533400"/>
                  </a:lnTo>
                  <a:lnTo>
                    <a:pt x="53340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7799" y="5638799"/>
              <a:ext cx="5334000" cy="533400"/>
            </a:xfrm>
            <a:custGeom>
              <a:avLst/>
              <a:gdLst/>
              <a:ahLst/>
              <a:cxnLst/>
              <a:rect l="l" t="t" r="r" b="b"/>
              <a:pathLst>
                <a:path w="5334000" h="533400">
                  <a:moveTo>
                    <a:pt x="0" y="533400"/>
                  </a:moveTo>
                  <a:lnTo>
                    <a:pt x="5334000" y="533400"/>
                  </a:lnTo>
                  <a:lnTo>
                    <a:pt x="53340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71800" y="5638801"/>
            <a:ext cx="5334000" cy="475771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spcBef>
                <a:spcPts val="350"/>
              </a:spcBef>
            </a:pP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Output: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Strings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equal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64617" y="6643007"/>
            <a:ext cx="216535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7E7E7E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IN" spc="-5" smtClean="0"/>
              <a:pPr marL="38100"/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6042" y="98247"/>
            <a:ext cx="6420485" cy="48323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Strings</a:t>
            </a:r>
            <a:r>
              <a:rPr sz="3000" spc="-10" dirty="0"/>
              <a:t> </a:t>
            </a:r>
            <a:r>
              <a:rPr sz="3000" dirty="0"/>
              <a:t>created</a:t>
            </a:r>
            <a:r>
              <a:rPr sz="3000" spc="-20" dirty="0"/>
              <a:t> </a:t>
            </a:r>
            <a:r>
              <a:rPr sz="3000" dirty="0"/>
              <a:t>using</a:t>
            </a:r>
            <a:r>
              <a:rPr sz="3000" spc="-5" dirty="0"/>
              <a:t> </a:t>
            </a:r>
            <a:r>
              <a:rPr sz="3000" dirty="0"/>
              <a:t>new</a:t>
            </a:r>
            <a:r>
              <a:rPr sz="3000" spc="-5" dirty="0"/>
              <a:t> keyword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2059940" y="1019302"/>
            <a:ext cx="4738370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3840" indent="-231775">
              <a:spcBef>
                <a:spcPts val="675"/>
              </a:spcBef>
              <a:buChar char="•"/>
              <a:tabLst>
                <a:tab pos="244475" algn="l"/>
              </a:tabLst>
            </a:pPr>
            <a:r>
              <a:rPr sz="2400" spc="-5" dirty="0">
                <a:latin typeface="Arial MT"/>
                <a:cs typeface="Arial MT"/>
              </a:rPr>
              <a:t>String s1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new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String(“HELLO”);</a:t>
            </a:r>
            <a:endParaRPr sz="2400">
              <a:latin typeface="Arial MT"/>
              <a:cs typeface="Arial MT"/>
            </a:endParaRPr>
          </a:p>
          <a:p>
            <a:pPr marL="243840" indent="-231775">
              <a:spcBef>
                <a:spcPts val="575"/>
              </a:spcBef>
              <a:buChar char="•"/>
              <a:tabLst>
                <a:tab pos="244475" algn="l"/>
              </a:tabLst>
            </a:pPr>
            <a:r>
              <a:rPr sz="2400" spc="-5" dirty="0">
                <a:latin typeface="Arial MT"/>
                <a:cs typeface="Arial MT"/>
              </a:rPr>
              <a:t>String s2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new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String(“HELLO”);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19900" y="1965969"/>
            <a:ext cx="3200400" cy="3048000"/>
            <a:chOff x="5295900" y="1965969"/>
            <a:chExt cx="3200400" cy="304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5900" y="1965969"/>
              <a:ext cx="3200400" cy="304798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34000" y="1981200"/>
              <a:ext cx="3124200" cy="2971800"/>
            </a:xfrm>
            <a:custGeom>
              <a:avLst/>
              <a:gdLst/>
              <a:ahLst/>
              <a:cxnLst/>
              <a:rect l="l" t="t" r="r" b="b"/>
              <a:pathLst>
                <a:path w="3124200" h="2971800">
                  <a:moveTo>
                    <a:pt x="3124200" y="0"/>
                  </a:moveTo>
                  <a:lnTo>
                    <a:pt x="0" y="0"/>
                  </a:lnTo>
                  <a:lnTo>
                    <a:pt x="0" y="2971800"/>
                  </a:lnTo>
                  <a:lnTo>
                    <a:pt x="3124200" y="2971800"/>
                  </a:lnTo>
                  <a:lnTo>
                    <a:pt x="31242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0" y="1981200"/>
              <a:ext cx="3124200" cy="2971800"/>
            </a:xfrm>
            <a:custGeom>
              <a:avLst/>
              <a:gdLst/>
              <a:ahLst/>
              <a:cxnLst/>
              <a:rect l="l" t="t" r="r" b="b"/>
              <a:pathLst>
                <a:path w="3124200" h="2971800">
                  <a:moveTo>
                    <a:pt x="0" y="2971800"/>
                  </a:moveTo>
                  <a:lnTo>
                    <a:pt x="3124200" y="2971800"/>
                  </a:lnTo>
                  <a:lnTo>
                    <a:pt x="3124200" y="0"/>
                  </a:lnTo>
                  <a:lnTo>
                    <a:pt x="0" y="0"/>
                  </a:lnTo>
                  <a:lnTo>
                    <a:pt x="0" y="2971800"/>
                  </a:lnTo>
                  <a:close/>
                </a:path>
              </a:pathLst>
            </a:custGeom>
            <a:ln w="9144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4604" y="2546604"/>
              <a:ext cx="1993392" cy="56845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729221" y="2618359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 MT"/>
                <a:cs typeface="Arial MT"/>
              </a:rPr>
              <a:t>HELLO</a:t>
            </a:r>
            <a:endParaRPr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17520" y="2740151"/>
            <a:ext cx="4201795" cy="2023110"/>
            <a:chOff x="1493519" y="2740151"/>
            <a:chExt cx="4201795" cy="202311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8203" y="2740151"/>
              <a:ext cx="1776983" cy="38404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63162" y="2775965"/>
              <a:ext cx="1676400" cy="273050"/>
            </a:xfrm>
            <a:custGeom>
              <a:avLst/>
              <a:gdLst/>
              <a:ahLst/>
              <a:cxnLst/>
              <a:rect l="l" t="t" r="r" b="b"/>
              <a:pathLst>
                <a:path w="1676400" h="273050">
                  <a:moveTo>
                    <a:pt x="0" y="272542"/>
                  </a:moveTo>
                  <a:lnTo>
                    <a:pt x="1676400" y="0"/>
                  </a:lnTo>
                </a:path>
              </a:pathLst>
            </a:custGeom>
            <a:ln w="25908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6003" y="2775203"/>
              <a:ext cx="2450592" cy="56845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3519" y="4331012"/>
              <a:ext cx="1965960" cy="43202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1598" y="3497384"/>
              <a:ext cx="670709" cy="43202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912489" y="2846960"/>
            <a:ext cx="78486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latin typeface="Arial MT"/>
                <a:cs typeface="Arial MT"/>
              </a:rPr>
              <a:t>3e25ad</a:t>
            </a:r>
            <a:endParaRPr>
              <a:latin typeface="Arial MT"/>
              <a:cs typeface="Arial MT"/>
            </a:endParaRPr>
          </a:p>
          <a:p>
            <a:pPr>
              <a:spcBef>
                <a:spcPts val="20"/>
              </a:spcBef>
            </a:pPr>
            <a:endParaRPr sz="2800">
              <a:latin typeface="Arial MT"/>
              <a:cs typeface="Arial MT"/>
            </a:endParaRPr>
          </a:p>
          <a:p>
            <a:pPr marL="65405"/>
            <a:r>
              <a:rPr spc="-5" dirty="0">
                <a:latin typeface="Arial MT"/>
                <a:cs typeface="Arial MT"/>
              </a:rPr>
              <a:t>s1</a:t>
            </a:r>
            <a:endParaRPr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79520" y="5021385"/>
            <a:ext cx="598932" cy="43202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607689" y="4366642"/>
            <a:ext cx="784860" cy="1005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pc="-10" dirty="0">
                <a:latin typeface="Arial MT"/>
                <a:cs typeface="Arial MT"/>
              </a:rPr>
              <a:t>3e25ae</a:t>
            </a:r>
            <a:endParaRPr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850">
              <a:latin typeface="Arial MT"/>
              <a:cs typeface="Arial MT"/>
            </a:endParaRPr>
          </a:p>
          <a:p>
            <a:pPr marL="44450" algn="ctr"/>
            <a:r>
              <a:rPr spc="-5" dirty="0">
                <a:latin typeface="Arial MT"/>
                <a:cs typeface="Arial MT"/>
              </a:rPr>
              <a:t>s2</a:t>
            </a:r>
            <a:endParaRPr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99603" y="3918204"/>
            <a:ext cx="1688592" cy="56845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958074" y="3990213"/>
            <a:ext cx="774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 MT"/>
                <a:cs typeface="Arial MT"/>
              </a:rPr>
              <a:t>HE</a:t>
            </a:r>
            <a:r>
              <a:rPr spc="-15" dirty="0">
                <a:latin typeface="Arial MT"/>
                <a:cs typeface="Arial MT"/>
              </a:rPr>
              <a:t>L</a:t>
            </a:r>
            <a:r>
              <a:rPr dirty="0">
                <a:latin typeface="Arial MT"/>
                <a:cs typeface="Arial MT"/>
              </a:rPr>
              <a:t>LO</a:t>
            </a:r>
            <a:endParaRPr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908804" y="4111752"/>
            <a:ext cx="2691765" cy="487680"/>
            <a:chOff x="3384803" y="4111752"/>
            <a:chExt cx="2691765" cy="487680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84803" y="4111752"/>
              <a:ext cx="2691383" cy="4876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429761" y="4147566"/>
              <a:ext cx="2590800" cy="376555"/>
            </a:xfrm>
            <a:custGeom>
              <a:avLst/>
              <a:gdLst/>
              <a:ahLst/>
              <a:cxnLst/>
              <a:rect l="l" t="t" r="r" b="b"/>
              <a:pathLst>
                <a:path w="2590800" h="376554">
                  <a:moveTo>
                    <a:pt x="0" y="376300"/>
                  </a:moveTo>
                  <a:lnTo>
                    <a:pt x="2590800" y="0"/>
                  </a:lnTo>
                </a:path>
              </a:pathLst>
            </a:custGeom>
            <a:ln w="25907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9265" y="98247"/>
            <a:ext cx="6783705" cy="48323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Comparing</a:t>
            </a:r>
            <a:r>
              <a:rPr sz="3000" spc="-15" dirty="0"/>
              <a:t> </a:t>
            </a:r>
            <a:r>
              <a:rPr sz="3000" spc="-5" dirty="0"/>
              <a:t>Strings</a:t>
            </a:r>
            <a:r>
              <a:rPr sz="3000" spc="-10" dirty="0"/>
              <a:t> </a:t>
            </a:r>
            <a:r>
              <a:rPr sz="3000" dirty="0"/>
              <a:t>using</a:t>
            </a:r>
            <a:r>
              <a:rPr sz="3000" spc="-10" dirty="0"/>
              <a:t> </a:t>
            </a:r>
            <a:r>
              <a:rPr sz="3000" dirty="0"/>
              <a:t>== operator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983741" y="944373"/>
            <a:ext cx="7797165" cy="4448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What</a:t>
            </a:r>
            <a:r>
              <a:rPr sz="2200" b="1" u="heavy" spc="-2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2200" b="1" u="heavy" spc="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is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the</a:t>
            </a:r>
            <a:r>
              <a:rPr sz="2200" b="1" u="heavy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2200" b="1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output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?</a:t>
            </a:r>
            <a:endParaRPr sz="2200">
              <a:latin typeface="Courier New"/>
              <a:cs typeface="Courier New"/>
            </a:endParaRPr>
          </a:p>
          <a:p>
            <a:pPr marL="12700">
              <a:spcBef>
                <a:spcPts val="1939"/>
              </a:spcBef>
            </a:pPr>
            <a:r>
              <a:rPr sz="2000" spc="-5" dirty="0">
                <a:latin typeface="Courier New"/>
                <a:cs typeface="Courier New"/>
              </a:rPr>
              <a:t>public</a:t>
            </a:r>
            <a:r>
              <a:rPr sz="2000" spc="-2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class</a:t>
            </a:r>
            <a:r>
              <a:rPr sz="2000" spc="-2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StringTest{</a:t>
            </a:r>
            <a:endParaRPr sz="2000">
              <a:latin typeface="Courier New"/>
              <a:cs typeface="Courier New"/>
            </a:endParaRPr>
          </a:p>
          <a:p>
            <a:pPr marL="469900" marR="1602105" indent="-226060">
              <a:lnSpc>
                <a:spcPct val="120000"/>
              </a:lnSpc>
            </a:pPr>
            <a:r>
              <a:rPr sz="2000" spc="-5" dirty="0">
                <a:latin typeface="Courier New"/>
                <a:cs typeface="Courier New"/>
              </a:rPr>
              <a:t>public static void main(String[] args){ </a:t>
            </a:r>
            <a:r>
              <a:rPr sz="2000" spc="-118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String</a:t>
            </a:r>
            <a:r>
              <a:rPr sz="2000" spc="245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s1=</a:t>
            </a:r>
            <a:r>
              <a:rPr sz="2000" spc="250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new</a:t>
            </a:r>
            <a:r>
              <a:rPr sz="2000" spc="25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String("Hello"); 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String s2= new String("Hello"); 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if(s1==s2)</a:t>
            </a:r>
            <a:endParaRPr sz="2000">
              <a:latin typeface="Courier New"/>
              <a:cs typeface="Courier New"/>
            </a:endParaRPr>
          </a:p>
          <a:p>
            <a:pPr marL="927100">
              <a:spcBef>
                <a:spcPts val="480"/>
              </a:spcBef>
            </a:pPr>
            <a:r>
              <a:rPr sz="2000" spc="-5" dirty="0">
                <a:latin typeface="Courier New"/>
                <a:cs typeface="Courier New"/>
              </a:rPr>
              <a:t>System.out.println("String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objects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referenced</a:t>
            </a:r>
            <a:endParaRPr sz="2000">
              <a:latin typeface="Courier New"/>
              <a:cs typeface="Courier New"/>
            </a:endParaRPr>
          </a:p>
          <a:p>
            <a:pPr marL="243840"/>
            <a:r>
              <a:rPr sz="2000" dirty="0">
                <a:latin typeface="Courier New"/>
                <a:cs typeface="Courier New"/>
              </a:rPr>
              <a:t>are</a:t>
            </a:r>
            <a:r>
              <a:rPr sz="2000" spc="-40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same</a:t>
            </a:r>
            <a:r>
              <a:rPr sz="2000" spc="-4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");</a:t>
            </a:r>
            <a:endParaRPr sz="2000">
              <a:latin typeface="Courier New"/>
              <a:cs typeface="Courier New"/>
            </a:endParaRPr>
          </a:p>
          <a:p>
            <a:pPr marL="469900">
              <a:spcBef>
                <a:spcPts val="484"/>
              </a:spcBef>
            </a:pPr>
            <a:r>
              <a:rPr sz="2000" spc="-5" dirty="0">
                <a:latin typeface="Courier New"/>
                <a:cs typeface="Courier New"/>
              </a:rPr>
              <a:t>else</a:t>
            </a:r>
            <a:endParaRPr sz="2000">
              <a:latin typeface="Courier New"/>
              <a:cs typeface="Courier New"/>
            </a:endParaRPr>
          </a:p>
          <a:p>
            <a:pPr marL="243840" marR="5080" indent="682625">
              <a:spcBef>
                <a:spcPts val="480"/>
              </a:spcBef>
            </a:pPr>
            <a:r>
              <a:rPr sz="2000" spc="-5" dirty="0">
                <a:latin typeface="Courier New"/>
                <a:cs typeface="Courier New"/>
              </a:rPr>
              <a:t>System.out.println("String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objects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referenced </a:t>
            </a:r>
            <a:r>
              <a:rPr sz="2000" spc="-118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are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not same");</a:t>
            </a:r>
            <a:endParaRPr sz="2000">
              <a:latin typeface="Courier New"/>
              <a:cs typeface="Courier New"/>
            </a:endParaRPr>
          </a:p>
          <a:p>
            <a:pPr marL="243840">
              <a:spcBef>
                <a:spcPts val="480"/>
              </a:spcBef>
            </a:pPr>
            <a:r>
              <a:rPr sz="2000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3741" y="5427371"/>
            <a:ext cx="1784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76272" y="5516880"/>
            <a:ext cx="7914640" cy="832485"/>
            <a:chOff x="652272" y="5516879"/>
            <a:chExt cx="7914640" cy="8324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3" y="5574747"/>
              <a:ext cx="7848592" cy="6096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272" y="5516879"/>
              <a:ext cx="7914132" cy="8321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23900" y="5590031"/>
              <a:ext cx="7772400" cy="533400"/>
            </a:xfrm>
            <a:custGeom>
              <a:avLst/>
              <a:gdLst/>
              <a:ahLst/>
              <a:cxnLst/>
              <a:rect l="l" t="t" r="r" b="b"/>
              <a:pathLst>
                <a:path w="7772400" h="533400">
                  <a:moveTo>
                    <a:pt x="77724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7772400" y="5334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" y="5590031"/>
              <a:ext cx="7772400" cy="533400"/>
            </a:xfrm>
            <a:custGeom>
              <a:avLst/>
              <a:gdLst/>
              <a:ahLst/>
              <a:cxnLst/>
              <a:rect l="l" t="t" r="r" b="b"/>
              <a:pathLst>
                <a:path w="7772400" h="533400">
                  <a:moveTo>
                    <a:pt x="0" y="533400"/>
                  </a:moveTo>
                  <a:lnTo>
                    <a:pt x="7772400" y="533400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47900" y="5590033"/>
            <a:ext cx="7772400" cy="475771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84785">
              <a:spcBef>
                <a:spcPts val="350"/>
              </a:spcBef>
            </a:pP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Output: String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objects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referenced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are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174447"/>
            <a:ext cx="7374890" cy="48323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Comparing</a:t>
            </a:r>
            <a:r>
              <a:rPr sz="3000" spc="-5" dirty="0"/>
              <a:t> Strings </a:t>
            </a:r>
            <a:r>
              <a:rPr sz="3000" dirty="0"/>
              <a:t>using</a:t>
            </a:r>
            <a:r>
              <a:rPr sz="3000" spc="-5" dirty="0"/>
              <a:t> </a:t>
            </a:r>
            <a:r>
              <a:rPr sz="3000" dirty="0"/>
              <a:t>equals</a:t>
            </a:r>
            <a:r>
              <a:rPr sz="3000" spc="-5" dirty="0"/>
              <a:t> method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2059940" y="991870"/>
            <a:ext cx="7645400" cy="4204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What</a:t>
            </a:r>
            <a:r>
              <a:rPr sz="2200" b="1" u="heavy" spc="-2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2200" b="1" u="heavy" spc="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is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the</a:t>
            </a:r>
            <a:r>
              <a:rPr sz="2200" b="1" u="heavy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2200" b="1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output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?</a:t>
            </a:r>
            <a:endParaRPr sz="2200">
              <a:latin typeface="Courier New"/>
              <a:cs typeface="Courier New"/>
            </a:endParaRPr>
          </a:p>
          <a:p>
            <a:pPr marL="12700">
              <a:spcBef>
                <a:spcPts val="1939"/>
              </a:spcBef>
            </a:pPr>
            <a:r>
              <a:rPr sz="2000" spc="-5" dirty="0">
                <a:latin typeface="Courier New"/>
                <a:cs typeface="Courier New"/>
              </a:rPr>
              <a:t>public</a:t>
            </a:r>
            <a:r>
              <a:rPr sz="2000" spc="-2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class</a:t>
            </a:r>
            <a:r>
              <a:rPr sz="2000" spc="-2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StringTest{</a:t>
            </a:r>
            <a:endParaRPr sz="2000">
              <a:latin typeface="Courier New"/>
              <a:cs typeface="Courier New"/>
            </a:endParaRPr>
          </a:p>
          <a:p>
            <a:pPr marL="469900" marR="1437640" indent="-226060">
              <a:lnSpc>
                <a:spcPct val="120000"/>
              </a:lnSpc>
              <a:spcBef>
                <a:spcPts val="5"/>
              </a:spcBef>
              <a:tabLst>
                <a:tab pos="2907665" algn="l"/>
              </a:tabLst>
            </a:pPr>
            <a:r>
              <a:rPr sz="2000" spc="-5" dirty="0">
                <a:latin typeface="Courier New"/>
                <a:cs typeface="Courier New"/>
              </a:rPr>
              <a:t>public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static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void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main(String[]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args){ </a:t>
            </a:r>
            <a:r>
              <a:rPr sz="2000" spc="-118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String</a:t>
            </a:r>
            <a:r>
              <a:rPr sz="2000" spc="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s1=</a:t>
            </a:r>
            <a:r>
              <a:rPr sz="2000" spc="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new	String("Hello"); 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String s2= new String("Hello"); 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if(s1.equals(s2))</a:t>
            </a:r>
            <a:endParaRPr sz="2000">
              <a:latin typeface="Courier New"/>
              <a:cs typeface="Courier New"/>
            </a:endParaRPr>
          </a:p>
          <a:p>
            <a:pPr marL="927100">
              <a:spcBef>
                <a:spcPts val="480"/>
              </a:spcBef>
            </a:pPr>
            <a:r>
              <a:rPr sz="2000" spc="-5" dirty="0">
                <a:latin typeface="Courier New"/>
                <a:cs typeface="Courier New"/>
              </a:rPr>
              <a:t>System.out.println("Strings</a:t>
            </a:r>
            <a:r>
              <a:rPr sz="2000" spc="10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are</a:t>
            </a:r>
            <a:r>
              <a:rPr sz="2000" spc="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equal");</a:t>
            </a:r>
            <a:endParaRPr sz="2000">
              <a:latin typeface="Courier New"/>
              <a:cs typeface="Courier New"/>
            </a:endParaRPr>
          </a:p>
          <a:p>
            <a:pPr marL="469900">
              <a:spcBef>
                <a:spcPts val="480"/>
              </a:spcBef>
            </a:pPr>
            <a:r>
              <a:rPr sz="2000" spc="-5" dirty="0">
                <a:latin typeface="Courier New"/>
                <a:cs typeface="Courier New"/>
              </a:rPr>
              <a:t>else</a:t>
            </a:r>
            <a:endParaRPr sz="2000">
              <a:latin typeface="Courier New"/>
              <a:cs typeface="Courier New"/>
            </a:endParaRPr>
          </a:p>
          <a:p>
            <a:pPr marL="927100">
              <a:spcBef>
                <a:spcPts val="480"/>
              </a:spcBef>
            </a:pPr>
            <a:r>
              <a:rPr sz="2000" spc="-5" dirty="0">
                <a:latin typeface="Courier New"/>
                <a:cs typeface="Courier New"/>
              </a:rPr>
              <a:t>System.out.println("Strings are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not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equal");</a:t>
            </a:r>
            <a:endParaRPr sz="2000">
              <a:latin typeface="Courier New"/>
              <a:cs typeface="Courier New"/>
            </a:endParaRPr>
          </a:p>
          <a:p>
            <a:pPr marL="243840">
              <a:spcBef>
                <a:spcPts val="480"/>
              </a:spcBef>
            </a:pPr>
            <a:r>
              <a:rPr sz="2000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  <a:p>
            <a:pPr marL="12700">
              <a:spcBef>
                <a:spcPts val="480"/>
              </a:spcBef>
            </a:pPr>
            <a:r>
              <a:rPr sz="2000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33695" y="5565648"/>
            <a:ext cx="5410835" cy="832485"/>
            <a:chOff x="1409694" y="5565647"/>
            <a:chExt cx="5410835" cy="8324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9694" y="5623515"/>
              <a:ext cx="5410210" cy="6096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9091" y="5565647"/>
              <a:ext cx="4469891" cy="8321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7799" y="5638799"/>
              <a:ext cx="5334000" cy="533400"/>
            </a:xfrm>
            <a:custGeom>
              <a:avLst/>
              <a:gdLst/>
              <a:ahLst/>
              <a:cxnLst/>
              <a:rect l="l" t="t" r="r" b="b"/>
              <a:pathLst>
                <a:path w="5334000" h="533400">
                  <a:moveTo>
                    <a:pt x="53340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5334000" y="533400"/>
                  </a:lnTo>
                  <a:lnTo>
                    <a:pt x="53340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7799" y="5638799"/>
              <a:ext cx="5334000" cy="533400"/>
            </a:xfrm>
            <a:custGeom>
              <a:avLst/>
              <a:gdLst/>
              <a:ahLst/>
              <a:cxnLst/>
              <a:rect l="l" t="t" r="r" b="b"/>
              <a:pathLst>
                <a:path w="5334000" h="533400">
                  <a:moveTo>
                    <a:pt x="0" y="533400"/>
                  </a:moveTo>
                  <a:lnTo>
                    <a:pt x="5334000" y="533400"/>
                  </a:lnTo>
                  <a:lnTo>
                    <a:pt x="53340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71800" y="5638801"/>
            <a:ext cx="5334000" cy="475771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spcBef>
                <a:spcPts val="350"/>
              </a:spcBef>
            </a:pP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Output: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Strings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equal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174447"/>
            <a:ext cx="3856990" cy="48323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String</a:t>
            </a:r>
            <a:r>
              <a:rPr sz="3000" spc="-15" dirty="0"/>
              <a:t> </a:t>
            </a:r>
            <a:r>
              <a:rPr sz="3000" spc="-5" dirty="0"/>
              <a:t>class</a:t>
            </a:r>
            <a:r>
              <a:rPr sz="3000" spc="-45" dirty="0"/>
              <a:t> </a:t>
            </a:r>
            <a:r>
              <a:rPr sz="3000" dirty="0"/>
              <a:t>Methods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905069" y="1170179"/>
            <a:ext cx="9955764" cy="31411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5080" indent="-231775">
              <a:spcBef>
                <a:spcPts val="100"/>
              </a:spcBef>
              <a:tabLst>
                <a:tab pos="1837055" algn="l"/>
                <a:tab pos="2136775" algn="l"/>
                <a:tab pos="2980055" algn="l"/>
                <a:tab pos="3263900" algn="l"/>
                <a:tab pos="3870325" algn="l"/>
                <a:tab pos="4746625" algn="l"/>
                <a:tab pos="5624830" algn="l"/>
                <a:tab pos="6297295" algn="l"/>
                <a:tab pos="6853555" algn="l"/>
              </a:tabLst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starts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()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dirty="0">
                <a:latin typeface="Arial MT"/>
                <a:cs typeface="Arial MT"/>
              </a:rPr>
              <a:t>–	</a:t>
            </a:r>
            <a:r>
              <a:rPr sz="2400" spc="-265" dirty="0">
                <a:latin typeface="Arial MT"/>
                <a:cs typeface="Arial MT"/>
              </a:rPr>
              <a:t>T</a:t>
            </a:r>
            <a:r>
              <a:rPr sz="2400" dirty="0">
                <a:latin typeface="Arial MT"/>
                <a:cs typeface="Arial MT"/>
              </a:rPr>
              <a:t>ests	</a:t>
            </a:r>
            <a:r>
              <a:rPr sz="2400" spc="-5" dirty="0">
                <a:latin typeface="Arial MT"/>
                <a:cs typeface="Arial MT"/>
              </a:rPr>
              <a:t>i</a:t>
            </a:r>
            <a:r>
              <a:rPr sz="2400" dirty="0">
                <a:latin typeface="Arial MT"/>
                <a:cs typeface="Arial MT"/>
              </a:rPr>
              <a:t>f	</a:t>
            </a:r>
            <a:r>
              <a:rPr sz="2400" spc="-5" dirty="0">
                <a:latin typeface="Arial MT"/>
                <a:cs typeface="Arial MT"/>
              </a:rPr>
              <a:t>this</a:t>
            </a:r>
            <a:r>
              <a:rPr sz="2400" dirty="0">
                <a:latin typeface="Arial MT"/>
                <a:cs typeface="Arial MT"/>
              </a:rPr>
              <a:t>	s</a:t>
            </a:r>
            <a:r>
              <a:rPr sz="2400" spc="-10" dirty="0">
                <a:latin typeface="Arial MT"/>
                <a:cs typeface="Arial MT"/>
              </a:rPr>
              <a:t>t</a:t>
            </a:r>
            <a:r>
              <a:rPr sz="2400" spc="-5" dirty="0">
                <a:latin typeface="Arial MT"/>
                <a:cs typeface="Arial MT"/>
              </a:rPr>
              <a:t>ring</a:t>
            </a:r>
            <a:r>
              <a:rPr sz="2400" dirty="0">
                <a:latin typeface="Arial MT"/>
                <a:cs typeface="Arial MT"/>
              </a:rPr>
              <a:t>	starts	</a:t>
            </a:r>
            <a:r>
              <a:rPr sz="2400" spc="-5" dirty="0">
                <a:latin typeface="Arial MT"/>
                <a:cs typeface="Arial MT"/>
              </a:rPr>
              <a:t>w</a:t>
            </a:r>
            <a:r>
              <a:rPr sz="2400" spc="-15" dirty="0">
                <a:latin typeface="Arial MT"/>
                <a:cs typeface="Arial MT"/>
              </a:rPr>
              <a:t>i</a:t>
            </a:r>
            <a:r>
              <a:rPr sz="2400" dirty="0">
                <a:latin typeface="Arial MT"/>
                <a:cs typeface="Arial MT"/>
              </a:rPr>
              <a:t>th	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5" dirty="0">
                <a:latin typeface="Arial MT"/>
                <a:cs typeface="Arial MT"/>
              </a:rPr>
              <a:t>spec</a:t>
            </a:r>
            <a:r>
              <a:rPr sz="2400" spc="-15" dirty="0">
                <a:latin typeface="Arial MT"/>
                <a:cs typeface="Arial MT"/>
              </a:rPr>
              <a:t>i</a:t>
            </a:r>
            <a:r>
              <a:rPr sz="2400" spc="-5" dirty="0">
                <a:latin typeface="Arial MT"/>
                <a:cs typeface="Arial MT"/>
              </a:rPr>
              <a:t>fi</a:t>
            </a:r>
            <a:r>
              <a:rPr sz="2400" spc="10" dirty="0">
                <a:latin typeface="Arial MT"/>
                <a:cs typeface="Arial MT"/>
              </a:rPr>
              <a:t>e</a:t>
            </a:r>
            <a:r>
              <a:rPr sz="2400" spc="-5" dirty="0">
                <a:latin typeface="Arial MT"/>
                <a:cs typeface="Arial MT"/>
              </a:rPr>
              <a:t>d  prefix.</a:t>
            </a:r>
            <a:endParaRPr sz="2400" dirty="0">
              <a:latin typeface="Arial MT"/>
              <a:cs typeface="Arial MT"/>
            </a:endParaRPr>
          </a:p>
          <a:p>
            <a:pPr marL="469900">
              <a:spcBef>
                <a:spcPts val="305"/>
              </a:spcBef>
            </a:pPr>
            <a:r>
              <a:rPr sz="2000" spc="-5" dirty="0">
                <a:latin typeface="Courier New"/>
                <a:cs typeface="Courier New"/>
              </a:rPr>
              <a:t>public boolean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startsWith</a:t>
            </a:r>
            <a:r>
              <a:rPr sz="2000" spc="-5" dirty="0">
                <a:latin typeface="Courier New"/>
                <a:cs typeface="Courier New"/>
              </a:rPr>
              <a:t>(String prefix)</a:t>
            </a:r>
            <a:endParaRPr sz="2000" dirty="0">
              <a:latin typeface="Courier New"/>
              <a:cs typeface="Courier New"/>
            </a:endParaRPr>
          </a:p>
          <a:p>
            <a:pPr marL="756285" marR="996950" indent="-287020">
              <a:spcBef>
                <a:spcPts val="580"/>
              </a:spcBef>
            </a:pPr>
            <a:r>
              <a:rPr sz="2800" spc="-10" dirty="0">
                <a:latin typeface="Courier New"/>
                <a:cs typeface="Courier New"/>
              </a:rPr>
              <a:t>"January".startsWith("Jan"); // </a:t>
            </a:r>
            <a:r>
              <a:rPr sz="2800" spc="-167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true</a:t>
            </a:r>
            <a:endParaRPr sz="2800" dirty="0">
              <a:latin typeface="Courier New"/>
              <a:cs typeface="Courier New"/>
            </a:endParaRPr>
          </a:p>
          <a:p>
            <a:pPr>
              <a:spcBef>
                <a:spcPts val="20"/>
              </a:spcBef>
            </a:pPr>
            <a:endParaRPr sz="3950" dirty="0">
              <a:latin typeface="Courier New"/>
              <a:cs typeface="Courier New"/>
            </a:endParaRPr>
          </a:p>
          <a:p>
            <a:pPr marL="243840" marR="5080" indent="-231775">
              <a:lnSpc>
                <a:spcPct val="113300"/>
              </a:lnSpc>
              <a:tabLst>
                <a:tab pos="1745614" algn="l"/>
                <a:tab pos="2009139" algn="l"/>
                <a:tab pos="2882900" algn="l"/>
                <a:tab pos="3195320" algn="l"/>
                <a:tab pos="3832225" algn="l"/>
                <a:tab pos="4740910" algn="l"/>
                <a:tab pos="5563870" algn="l"/>
                <a:tab pos="6268085" algn="l"/>
                <a:tab pos="6854825" algn="l"/>
              </a:tabLst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400" b="1" dirty="0">
                <a:latin typeface="Arial"/>
                <a:cs typeface="Arial"/>
              </a:rPr>
              <a:t>	-	</a:t>
            </a:r>
            <a:r>
              <a:rPr sz="2400" spc="-270" dirty="0">
                <a:latin typeface="Arial MT"/>
                <a:cs typeface="Arial MT"/>
              </a:rPr>
              <a:t>T</a:t>
            </a:r>
            <a:r>
              <a:rPr sz="2400" dirty="0">
                <a:latin typeface="Arial MT"/>
                <a:cs typeface="Arial MT"/>
              </a:rPr>
              <a:t>ests	</a:t>
            </a:r>
            <a:r>
              <a:rPr sz="2400" spc="-5" dirty="0">
                <a:latin typeface="Arial MT"/>
                <a:cs typeface="Arial MT"/>
              </a:rPr>
              <a:t>i</a:t>
            </a:r>
            <a:r>
              <a:rPr sz="2400" dirty="0">
                <a:latin typeface="Arial MT"/>
                <a:cs typeface="Arial MT"/>
              </a:rPr>
              <a:t>f	</a:t>
            </a:r>
            <a:r>
              <a:rPr sz="2400" spc="-5" dirty="0">
                <a:latin typeface="Arial MT"/>
                <a:cs typeface="Arial MT"/>
              </a:rPr>
              <a:t>this</a:t>
            </a:r>
            <a:r>
              <a:rPr sz="2400" dirty="0">
                <a:latin typeface="Arial MT"/>
                <a:cs typeface="Arial MT"/>
              </a:rPr>
              <a:t>	st</a:t>
            </a:r>
            <a:r>
              <a:rPr sz="2400" spc="5" dirty="0">
                <a:latin typeface="Arial MT"/>
                <a:cs typeface="Arial MT"/>
              </a:rPr>
              <a:t>r</a:t>
            </a:r>
            <a:r>
              <a:rPr sz="2400" spc="-5" dirty="0">
                <a:latin typeface="Arial MT"/>
                <a:cs typeface="Arial MT"/>
              </a:rPr>
              <a:t>i</a:t>
            </a:r>
            <a:r>
              <a:rPr sz="2400" spc="-15" dirty="0">
                <a:latin typeface="Arial MT"/>
                <a:cs typeface="Arial MT"/>
              </a:rPr>
              <a:t>n</a:t>
            </a:r>
            <a:r>
              <a:rPr sz="2400" spc="-5" dirty="0">
                <a:latin typeface="Arial MT"/>
                <a:cs typeface="Arial MT"/>
              </a:rPr>
              <a:t>g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end</a:t>
            </a:r>
            <a:r>
              <a:rPr sz="2400" spc="-5" dirty="0">
                <a:latin typeface="Arial MT"/>
                <a:cs typeface="Arial MT"/>
              </a:rPr>
              <a:t>s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5" dirty="0">
                <a:latin typeface="Arial MT"/>
                <a:cs typeface="Arial MT"/>
              </a:rPr>
              <a:t>w</a:t>
            </a:r>
            <a:r>
              <a:rPr sz="2400" spc="-15" dirty="0">
                <a:latin typeface="Arial MT"/>
                <a:cs typeface="Arial MT"/>
              </a:rPr>
              <a:t>i</a:t>
            </a:r>
            <a:r>
              <a:rPr sz="2400" dirty="0">
                <a:latin typeface="Arial MT"/>
                <a:cs typeface="Arial MT"/>
              </a:rPr>
              <a:t>th	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5" dirty="0">
                <a:latin typeface="Arial MT"/>
                <a:cs typeface="Arial MT"/>
              </a:rPr>
              <a:t>spec</a:t>
            </a:r>
            <a:r>
              <a:rPr sz="2400" spc="-15" dirty="0">
                <a:latin typeface="Arial MT"/>
                <a:cs typeface="Arial MT"/>
              </a:rPr>
              <a:t>i</a:t>
            </a:r>
            <a:r>
              <a:rPr sz="2400" spc="-5" dirty="0">
                <a:latin typeface="Arial MT"/>
                <a:cs typeface="Arial MT"/>
              </a:rPr>
              <a:t>fi</a:t>
            </a:r>
            <a:r>
              <a:rPr sz="2400" dirty="0">
                <a:latin typeface="Arial MT"/>
                <a:cs typeface="Arial MT"/>
              </a:rPr>
              <a:t>e</a:t>
            </a:r>
            <a:r>
              <a:rPr sz="2400" spc="-5" dirty="0">
                <a:latin typeface="Arial MT"/>
                <a:cs typeface="Arial MT"/>
              </a:rPr>
              <a:t>d  </a:t>
            </a:r>
            <a:r>
              <a:rPr sz="2400" spc="-10" dirty="0">
                <a:latin typeface="Arial MT"/>
                <a:cs typeface="Arial MT"/>
              </a:rPr>
              <a:t>suffix.</a:t>
            </a:r>
            <a:endParaRPr sz="2400" dirty="0">
              <a:latin typeface="Arial MT"/>
              <a:cs typeface="Arial MT"/>
            </a:endParaRPr>
          </a:p>
          <a:p>
            <a:pPr marL="243840">
              <a:spcBef>
                <a:spcPts val="1755"/>
              </a:spcBef>
            </a:pPr>
            <a:r>
              <a:rPr spc="-10" dirty="0">
                <a:latin typeface="Courier New"/>
                <a:cs typeface="Courier New"/>
              </a:rPr>
              <a:t>public</a:t>
            </a:r>
            <a:r>
              <a:rPr spc="-15" dirty="0">
                <a:latin typeface="Courier New"/>
                <a:cs typeface="Courier New"/>
              </a:rPr>
              <a:t> </a:t>
            </a:r>
            <a:r>
              <a:rPr spc="-10" dirty="0">
                <a:latin typeface="Courier New"/>
                <a:cs typeface="Courier New"/>
              </a:rPr>
              <a:t>boolean</a:t>
            </a:r>
            <a:r>
              <a:rPr spc="-40" dirty="0">
                <a:latin typeface="Courier New"/>
                <a:cs typeface="Courier New"/>
              </a:rPr>
              <a:t> </a:t>
            </a:r>
            <a:r>
              <a:rPr b="1" spc="-10" dirty="0">
                <a:latin typeface="Courier New"/>
                <a:cs typeface="Courier New"/>
              </a:rPr>
              <a:t>endsWith</a:t>
            </a:r>
            <a:r>
              <a:rPr spc="-10" dirty="0">
                <a:latin typeface="Courier New"/>
                <a:cs typeface="Courier New"/>
              </a:rPr>
              <a:t>(String</a:t>
            </a:r>
            <a:r>
              <a:rPr spc="-20" dirty="0">
                <a:latin typeface="Courier New"/>
                <a:cs typeface="Courier New"/>
              </a:rPr>
              <a:t> </a:t>
            </a:r>
            <a:r>
              <a:rPr spc="-10" dirty="0">
                <a:latin typeface="Courier New"/>
                <a:cs typeface="Courier New"/>
              </a:rPr>
              <a:t>suffix)</a:t>
            </a:r>
            <a:endParaRPr dirty="0">
              <a:latin typeface="Courier New"/>
              <a:cs typeface="Courier New"/>
            </a:endParaRPr>
          </a:p>
          <a:p>
            <a:pPr marL="243840">
              <a:spcBef>
                <a:spcPts val="520"/>
              </a:spcBef>
            </a:pPr>
            <a:r>
              <a:rPr sz="2000" spc="-5" dirty="0">
                <a:latin typeface="Courier New"/>
                <a:cs typeface="Courier New"/>
              </a:rPr>
              <a:t>"January".endsWith("ry");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// true</a:t>
            </a:r>
            <a:endParaRPr sz="2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8669" y="154304"/>
            <a:ext cx="5528945" cy="4826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String</a:t>
            </a:r>
            <a:r>
              <a:rPr sz="3000" spc="-15" dirty="0"/>
              <a:t> </a:t>
            </a:r>
            <a:r>
              <a:rPr sz="3000" spc="-5" dirty="0"/>
              <a:t>class</a:t>
            </a:r>
            <a:r>
              <a:rPr sz="3000" spc="-50" dirty="0"/>
              <a:t> </a:t>
            </a:r>
            <a:r>
              <a:rPr sz="3000" dirty="0"/>
              <a:t>Methods</a:t>
            </a:r>
            <a:r>
              <a:rPr sz="3000" spc="-20" dirty="0"/>
              <a:t> </a:t>
            </a:r>
            <a:r>
              <a:rPr sz="3000" dirty="0"/>
              <a:t>(Contd.).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2001419" y="1024255"/>
            <a:ext cx="8201025" cy="49796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3840" marR="8255" indent="-231775">
              <a:spcBef>
                <a:spcPts val="95"/>
              </a:spcBef>
              <a:buFont typeface="Arial MT"/>
              <a:buChar char="•"/>
              <a:tabLst>
                <a:tab pos="243840" algn="l"/>
                <a:tab pos="244475" algn="l"/>
              </a:tabLst>
            </a:pPr>
            <a:r>
              <a:rPr sz="2200" b="1" spc="-15" dirty="0">
                <a:solidFill>
                  <a:srgbClr val="FF0000"/>
                </a:solidFill>
                <a:latin typeface="Arial"/>
                <a:cs typeface="Arial"/>
              </a:rPr>
              <a:t>compareTo()</a:t>
            </a:r>
            <a:r>
              <a:rPr sz="2200" b="1" spc="1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latin typeface="Arial MT"/>
                <a:cs typeface="Arial MT"/>
              </a:rPr>
              <a:t>-</a:t>
            </a:r>
            <a:r>
              <a:rPr sz="2200" spc="1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Compares</a:t>
            </a:r>
            <a:r>
              <a:rPr sz="2200" spc="16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two</a:t>
            </a:r>
            <a:r>
              <a:rPr sz="2200" spc="1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strings</a:t>
            </a:r>
            <a:r>
              <a:rPr sz="2200" spc="15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14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to</a:t>
            </a:r>
            <a:r>
              <a:rPr sz="2200" spc="15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know</a:t>
            </a:r>
            <a:r>
              <a:rPr sz="2200" spc="16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which</a:t>
            </a:r>
            <a:r>
              <a:rPr sz="2200" spc="15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string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bigger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or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smaller</a:t>
            </a:r>
            <a:endParaRPr sz="2200" dirty="0">
              <a:latin typeface="Arial MT"/>
              <a:cs typeface="Arial MT"/>
            </a:endParaRPr>
          </a:p>
          <a:p>
            <a:pPr marL="756285" lvl="1" indent="-287020">
              <a:spcBef>
                <a:spcPts val="530"/>
              </a:spcBef>
              <a:buChar char="–"/>
              <a:tabLst>
                <a:tab pos="756285" algn="l"/>
                <a:tab pos="756920" algn="l"/>
              </a:tabLst>
            </a:pPr>
            <a:r>
              <a:rPr sz="2200" spc="-25" dirty="0">
                <a:latin typeface="Arial MT"/>
                <a:cs typeface="Arial MT"/>
              </a:rPr>
              <a:t>We</a:t>
            </a:r>
            <a:r>
              <a:rPr sz="2200" spc="37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will</a:t>
            </a:r>
            <a:r>
              <a:rPr sz="2200" spc="38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get</a:t>
            </a:r>
            <a:r>
              <a:rPr sz="2200" spc="35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spc="37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negative</a:t>
            </a:r>
            <a:r>
              <a:rPr sz="2200" spc="385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integer,</a:t>
            </a:r>
            <a:r>
              <a:rPr sz="2200" spc="37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if</a:t>
            </a:r>
            <a:r>
              <a:rPr sz="2200" spc="37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this</a:t>
            </a:r>
            <a:r>
              <a:rPr sz="2200" spc="38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String</a:t>
            </a:r>
            <a:r>
              <a:rPr sz="2200" spc="37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object</a:t>
            </a:r>
            <a:r>
              <a:rPr sz="2200" spc="38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</a:t>
            </a:r>
            <a:r>
              <a:rPr sz="2200" spc="37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less</a:t>
            </a:r>
            <a:endParaRPr sz="2200" dirty="0">
              <a:latin typeface="Arial MT"/>
              <a:cs typeface="Arial MT"/>
            </a:endParaRPr>
          </a:p>
          <a:p>
            <a:pPr marL="756285"/>
            <a:r>
              <a:rPr sz="2200" spc="-5" dirty="0">
                <a:latin typeface="Arial MT"/>
                <a:cs typeface="Arial MT"/>
              </a:rPr>
              <a:t>than the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argument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string</a:t>
            </a:r>
            <a:endParaRPr sz="2200" dirty="0">
              <a:latin typeface="Arial MT"/>
              <a:cs typeface="Arial MT"/>
            </a:endParaRPr>
          </a:p>
          <a:p>
            <a:pPr marL="756285" marR="6985" lvl="1" indent="-287020">
              <a:spcBef>
                <a:spcPts val="530"/>
              </a:spcBef>
              <a:buChar char="–"/>
              <a:tabLst>
                <a:tab pos="756285" algn="l"/>
                <a:tab pos="756920" algn="l"/>
              </a:tabLst>
            </a:pPr>
            <a:r>
              <a:rPr sz="2200" spc="-25" dirty="0">
                <a:latin typeface="Arial MT"/>
                <a:cs typeface="Arial MT"/>
              </a:rPr>
              <a:t>We</a:t>
            </a:r>
            <a:r>
              <a:rPr sz="2200" spc="2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will</a:t>
            </a:r>
            <a:r>
              <a:rPr sz="2200" spc="2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get</a:t>
            </a:r>
            <a:r>
              <a:rPr sz="2200" spc="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spc="2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positive</a:t>
            </a:r>
            <a:r>
              <a:rPr sz="2200" spc="2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integer</a:t>
            </a:r>
            <a:r>
              <a:rPr sz="2200" spc="2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if</a:t>
            </a:r>
            <a:r>
              <a:rPr sz="2200" spc="2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this</a:t>
            </a:r>
            <a:r>
              <a:rPr sz="2200" spc="2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String</a:t>
            </a:r>
            <a:r>
              <a:rPr sz="2200" spc="2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object</a:t>
            </a:r>
            <a:r>
              <a:rPr sz="2200" spc="2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</a:t>
            </a:r>
            <a:r>
              <a:rPr sz="2200" spc="2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greater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than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argument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string.</a:t>
            </a:r>
            <a:endParaRPr sz="2200" dirty="0">
              <a:latin typeface="Arial MT"/>
              <a:cs typeface="Arial MT"/>
            </a:endParaRPr>
          </a:p>
          <a:p>
            <a:pPr marL="756285" lvl="1" indent="-287020">
              <a:spcBef>
                <a:spcPts val="525"/>
              </a:spcBef>
              <a:buChar char="–"/>
              <a:tabLst>
                <a:tab pos="756285" algn="l"/>
                <a:tab pos="756920" algn="l"/>
              </a:tabLst>
            </a:pPr>
            <a:r>
              <a:rPr sz="2200" spc="-25" dirty="0">
                <a:latin typeface="Arial MT"/>
                <a:cs typeface="Arial MT"/>
              </a:rPr>
              <a:t>We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will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get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return</a:t>
            </a:r>
            <a:r>
              <a:rPr sz="2200" spc="3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value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0(zero),</a:t>
            </a:r>
            <a:r>
              <a:rPr sz="2200" spc="3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if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these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strings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are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equal.</a:t>
            </a:r>
            <a:endParaRPr sz="2200" dirty="0">
              <a:latin typeface="Arial MT"/>
              <a:cs typeface="Arial MT"/>
            </a:endParaRPr>
          </a:p>
          <a:p>
            <a:pPr>
              <a:spcBef>
                <a:spcPts val="10"/>
              </a:spcBef>
            </a:pPr>
            <a:endParaRPr sz="2750" dirty="0">
              <a:latin typeface="Arial MT"/>
              <a:cs typeface="Arial MT"/>
            </a:endParaRPr>
          </a:p>
          <a:p>
            <a:pPr marL="243840" marR="2449830">
              <a:lnSpc>
                <a:spcPct val="120000"/>
              </a:lnSpc>
            </a:pPr>
            <a:r>
              <a:rPr sz="2200" spc="-5" dirty="0">
                <a:latin typeface="Arial MT"/>
                <a:cs typeface="Arial MT"/>
              </a:rPr>
              <a:t>public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int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b="1" spc="-15" dirty="0">
                <a:latin typeface="Arial"/>
                <a:cs typeface="Arial"/>
              </a:rPr>
              <a:t>compareTo</a:t>
            </a:r>
            <a:r>
              <a:rPr sz="2200" spc="-15" dirty="0">
                <a:latin typeface="Arial MT"/>
                <a:cs typeface="Arial MT"/>
              </a:rPr>
              <a:t>(String</a:t>
            </a:r>
            <a:r>
              <a:rPr sz="2200" spc="5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anotherString)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public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int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b="1" spc="-10" dirty="0">
                <a:latin typeface="Arial"/>
                <a:cs typeface="Arial"/>
              </a:rPr>
              <a:t>compareToIgnoreCase</a:t>
            </a:r>
            <a:r>
              <a:rPr sz="2200" spc="-10" dirty="0">
                <a:latin typeface="Arial MT"/>
                <a:cs typeface="Arial MT"/>
              </a:rPr>
              <a:t>(String</a:t>
            </a:r>
            <a:r>
              <a:rPr sz="2200" spc="7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str)</a:t>
            </a:r>
            <a:endParaRPr sz="2200" dirty="0">
              <a:latin typeface="Arial MT"/>
              <a:cs typeface="Arial MT"/>
            </a:endParaRPr>
          </a:p>
          <a:p>
            <a:pPr>
              <a:spcBef>
                <a:spcPts val="15"/>
              </a:spcBef>
            </a:pPr>
            <a:endParaRPr sz="3200" dirty="0">
              <a:latin typeface="Arial MT"/>
              <a:cs typeface="Arial MT"/>
            </a:endParaRPr>
          </a:p>
          <a:p>
            <a:pPr marL="243840" marR="5715" indent="-231775">
              <a:spcBef>
                <a:spcPts val="5"/>
              </a:spcBef>
            </a:pPr>
            <a:r>
              <a:rPr sz="2200" spc="-5" dirty="0">
                <a:latin typeface="Arial MT"/>
                <a:cs typeface="Arial MT"/>
              </a:rPr>
              <a:t>This</a:t>
            </a:r>
            <a:r>
              <a:rPr sz="2200" spc="30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method</a:t>
            </a:r>
            <a:r>
              <a:rPr sz="2200" spc="3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</a:t>
            </a:r>
            <a:r>
              <a:rPr sz="2200" spc="2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similar</a:t>
            </a:r>
            <a:r>
              <a:rPr sz="2200" spc="29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to</a:t>
            </a:r>
            <a:r>
              <a:rPr sz="2200" spc="295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compareTo()</a:t>
            </a:r>
            <a:r>
              <a:rPr sz="2200" spc="3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method</a:t>
            </a:r>
            <a:r>
              <a:rPr sz="2200" spc="3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but</a:t>
            </a:r>
            <a:r>
              <a:rPr sz="2200" spc="3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this</a:t>
            </a:r>
            <a:r>
              <a:rPr sz="2200" spc="3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does</a:t>
            </a:r>
            <a:r>
              <a:rPr sz="2200" spc="3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not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take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case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of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strings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into </a:t>
            </a:r>
            <a:r>
              <a:rPr sz="2200" dirty="0">
                <a:latin typeface="Arial MT"/>
                <a:cs typeface="Arial MT"/>
              </a:rPr>
              <a:t>consideration.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3740" y="98247"/>
            <a:ext cx="5529580" cy="48323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String class</a:t>
            </a:r>
            <a:r>
              <a:rPr sz="3000" spc="-35" dirty="0"/>
              <a:t> </a:t>
            </a:r>
            <a:r>
              <a:rPr sz="3000" dirty="0"/>
              <a:t>Methods</a:t>
            </a:r>
            <a:r>
              <a:rPr sz="3000" spc="-15" dirty="0"/>
              <a:t> </a:t>
            </a:r>
            <a:r>
              <a:rPr sz="3000" dirty="0"/>
              <a:t>(Contd.).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438539" y="1136649"/>
            <a:ext cx="11364685" cy="5218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  <a:tabLst>
                <a:tab pos="1184275" algn="l"/>
                <a:tab pos="1472565" algn="l"/>
                <a:tab pos="2785110" algn="l"/>
                <a:tab pos="3242310" algn="l"/>
                <a:tab pos="3761740" algn="l"/>
                <a:tab pos="4344670" algn="l"/>
                <a:tab pos="5859145" algn="l"/>
                <a:tab pos="6223635" algn="l"/>
                <a:tab pos="6510655" algn="l"/>
                <a:tab pos="7807325" algn="l"/>
              </a:tabLst>
            </a:pP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ind</a:t>
            </a:r>
            <a:r>
              <a:rPr sz="2200" b="1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200" b="1" spc="5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2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latin typeface="Arial"/>
                <a:cs typeface="Arial"/>
              </a:rPr>
              <a:t>–</a:t>
            </a:r>
            <a:r>
              <a:rPr sz="2200" b="1" dirty="0">
                <a:latin typeface="Arial"/>
                <a:cs typeface="Arial"/>
              </a:rPr>
              <a:t>	</a:t>
            </a:r>
            <a:r>
              <a:rPr sz="2200" spc="-5" dirty="0">
                <a:latin typeface="Arial MT"/>
                <a:cs typeface="Arial MT"/>
              </a:rPr>
              <a:t>Sear</a:t>
            </a:r>
            <a:r>
              <a:rPr sz="2200" dirty="0">
                <a:latin typeface="Arial MT"/>
                <a:cs typeface="Arial MT"/>
              </a:rPr>
              <a:t>c</a:t>
            </a:r>
            <a:r>
              <a:rPr sz="2200" spc="-5" dirty="0">
                <a:latin typeface="Arial MT"/>
                <a:cs typeface="Arial MT"/>
              </a:rPr>
              <a:t>hes</a:t>
            </a:r>
            <a:r>
              <a:rPr sz="2200" dirty="0">
                <a:latin typeface="Arial MT"/>
                <a:cs typeface="Arial MT"/>
              </a:rPr>
              <a:t>	</a:t>
            </a:r>
            <a:r>
              <a:rPr sz="2200" spc="-5" dirty="0">
                <a:latin typeface="Arial MT"/>
                <a:cs typeface="Arial MT"/>
              </a:rPr>
              <a:t>for</a:t>
            </a:r>
            <a:r>
              <a:rPr sz="2200" dirty="0">
                <a:latin typeface="Arial MT"/>
                <a:cs typeface="Arial MT"/>
              </a:rPr>
              <a:t>	</a:t>
            </a: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dirty="0">
                <a:latin typeface="Arial MT"/>
                <a:cs typeface="Arial MT"/>
              </a:rPr>
              <a:t>	</a:t>
            </a:r>
            <a:r>
              <a:rPr sz="2200" spc="-5" dirty="0">
                <a:latin typeface="Arial MT"/>
                <a:cs typeface="Arial MT"/>
              </a:rPr>
              <a:t>first</a:t>
            </a:r>
            <a:r>
              <a:rPr sz="2200" dirty="0">
                <a:latin typeface="Arial MT"/>
                <a:cs typeface="Arial MT"/>
              </a:rPr>
              <a:t>	</a:t>
            </a:r>
            <a:r>
              <a:rPr sz="2200" spc="-5" dirty="0">
                <a:latin typeface="Arial MT"/>
                <a:cs typeface="Arial MT"/>
              </a:rPr>
              <a:t>o</a:t>
            </a:r>
            <a:r>
              <a:rPr sz="2200" dirty="0">
                <a:latin typeface="Arial MT"/>
                <a:cs typeface="Arial MT"/>
              </a:rPr>
              <a:t>c</a:t>
            </a:r>
            <a:r>
              <a:rPr sz="2200" spc="-5" dirty="0">
                <a:latin typeface="Arial MT"/>
                <a:cs typeface="Arial MT"/>
              </a:rPr>
              <a:t>c</a:t>
            </a:r>
            <a:r>
              <a:rPr sz="2200" dirty="0">
                <a:latin typeface="Arial MT"/>
                <a:cs typeface="Arial MT"/>
              </a:rPr>
              <a:t>u</a:t>
            </a:r>
            <a:r>
              <a:rPr sz="2200" spc="-5" dirty="0">
                <a:latin typeface="Arial MT"/>
                <a:cs typeface="Arial MT"/>
              </a:rPr>
              <a:t>rrence</a:t>
            </a:r>
            <a:r>
              <a:rPr sz="2200" dirty="0">
                <a:latin typeface="Arial MT"/>
                <a:cs typeface="Arial MT"/>
              </a:rPr>
              <a:t>	o</a:t>
            </a:r>
            <a:r>
              <a:rPr sz="2200" spc="-5" dirty="0">
                <a:latin typeface="Arial MT"/>
                <a:cs typeface="Arial MT"/>
              </a:rPr>
              <a:t>f</a:t>
            </a:r>
            <a:r>
              <a:rPr sz="2200" dirty="0">
                <a:latin typeface="Arial MT"/>
                <a:cs typeface="Arial MT"/>
              </a:rPr>
              <a:t>	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dirty="0">
                <a:latin typeface="Arial MT"/>
                <a:cs typeface="Arial MT"/>
              </a:rPr>
              <a:t>	</a:t>
            </a:r>
            <a:r>
              <a:rPr sz="2200" spc="-5" dirty="0">
                <a:latin typeface="Arial MT"/>
                <a:cs typeface="Arial MT"/>
              </a:rPr>
              <a:t>c</a:t>
            </a:r>
            <a:r>
              <a:rPr sz="2200" dirty="0">
                <a:latin typeface="Arial MT"/>
                <a:cs typeface="Arial MT"/>
              </a:rPr>
              <a:t>h</a:t>
            </a:r>
            <a:r>
              <a:rPr sz="2200" spc="-5" dirty="0">
                <a:latin typeface="Arial MT"/>
                <a:cs typeface="Arial MT"/>
              </a:rPr>
              <a:t>aracter</a:t>
            </a:r>
            <a:r>
              <a:rPr sz="2200" dirty="0">
                <a:latin typeface="Arial MT"/>
                <a:cs typeface="Arial MT"/>
              </a:rPr>
              <a:t>	</a:t>
            </a:r>
            <a:r>
              <a:rPr sz="2200" spc="10" dirty="0">
                <a:latin typeface="Arial MT"/>
                <a:cs typeface="Arial MT"/>
              </a:rPr>
              <a:t>or</a:t>
            </a:r>
            <a:endParaRPr sz="2200" dirty="0">
              <a:latin typeface="Arial MT"/>
              <a:cs typeface="Arial MT"/>
            </a:endParaRPr>
          </a:p>
          <a:p>
            <a:pPr marL="243840" algn="just">
              <a:lnSpc>
                <a:spcPts val="2510"/>
              </a:lnSpc>
            </a:pPr>
            <a:r>
              <a:rPr sz="2200" dirty="0">
                <a:latin typeface="Arial MT"/>
                <a:cs typeface="Arial MT"/>
              </a:rPr>
              <a:t>substring. </a:t>
            </a:r>
            <a:r>
              <a:rPr sz="2200" spc="-5" dirty="0">
                <a:latin typeface="Arial MT"/>
                <a:cs typeface="Arial MT"/>
              </a:rPr>
              <a:t>Returns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-1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if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character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does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not</a:t>
            </a:r>
            <a:r>
              <a:rPr sz="2200" dirty="0">
                <a:latin typeface="Arial MT"/>
                <a:cs typeface="Arial MT"/>
              </a:rPr>
              <a:t> occur</a:t>
            </a:r>
          </a:p>
          <a:p>
            <a:pPr>
              <a:spcBef>
                <a:spcPts val="15"/>
              </a:spcBef>
            </a:pPr>
            <a:endParaRPr sz="3000" dirty="0">
              <a:latin typeface="Arial MT"/>
              <a:cs typeface="Arial MT"/>
            </a:endParaRPr>
          </a:p>
          <a:p>
            <a:pPr marL="243840" marR="5080" algn="just">
              <a:lnSpc>
                <a:spcPts val="2380"/>
              </a:lnSpc>
            </a:pPr>
            <a:r>
              <a:rPr sz="2200" dirty="0">
                <a:latin typeface="Arial MT"/>
                <a:cs typeface="Arial MT"/>
              </a:rPr>
              <a:t>public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int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b="1" dirty="0">
                <a:latin typeface="Arial"/>
                <a:cs typeface="Arial"/>
              </a:rPr>
              <a:t>indexOf</a:t>
            </a:r>
            <a:r>
              <a:rPr sz="2200" dirty="0">
                <a:latin typeface="Arial MT"/>
                <a:cs typeface="Arial MT"/>
              </a:rPr>
              <a:t>(int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ch)-</a:t>
            </a:r>
            <a:r>
              <a:rPr sz="2200" dirty="0">
                <a:latin typeface="Arial MT"/>
                <a:cs typeface="Arial MT"/>
              </a:rPr>
              <a:t> </a:t>
            </a:r>
            <a:endParaRPr lang="en-US" sz="2200" dirty="0">
              <a:latin typeface="Arial MT"/>
              <a:cs typeface="Arial MT"/>
            </a:endParaRPr>
          </a:p>
          <a:p>
            <a:pPr marL="243840" marR="5080" algn="just">
              <a:lnSpc>
                <a:spcPts val="2380"/>
              </a:lnSpc>
            </a:pPr>
            <a:endParaRPr lang="en-IN" sz="2200" spc="-5" dirty="0">
              <a:latin typeface="Arial MT"/>
              <a:cs typeface="Arial MT"/>
            </a:endParaRPr>
          </a:p>
          <a:p>
            <a:pPr marL="243840" marR="5080" algn="just">
              <a:lnSpc>
                <a:spcPts val="2380"/>
              </a:lnSpc>
            </a:pPr>
            <a:r>
              <a:rPr sz="2200" spc="-5" dirty="0">
                <a:latin typeface="Arial MT"/>
                <a:cs typeface="Arial MT"/>
              </a:rPr>
              <a:t>It</a:t>
            </a:r>
            <a:r>
              <a:rPr sz="2200" dirty="0">
                <a:latin typeface="Arial MT"/>
                <a:cs typeface="Arial MT"/>
              </a:rPr>
              <a:t> searches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for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dirty="0">
                <a:latin typeface="Arial MT"/>
                <a:cs typeface="Arial MT"/>
              </a:rPr>
              <a:t> character 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represented</a:t>
            </a:r>
            <a:r>
              <a:rPr sz="2200" spc="3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by</a:t>
            </a:r>
            <a:r>
              <a:rPr sz="2200" spc="38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ch</a:t>
            </a:r>
            <a:r>
              <a:rPr sz="2200" spc="39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within</a:t>
            </a:r>
            <a:r>
              <a:rPr sz="2200" spc="4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this</a:t>
            </a:r>
            <a:r>
              <a:rPr sz="2200" spc="3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string</a:t>
            </a:r>
            <a:r>
              <a:rPr sz="2200" spc="3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39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returns</a:t>
            </a:r>
            <a:r>
              <a:rPr sz="2200" spc="4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spc="3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index</a:t>
            </a:r>
            <a:r>
              <a:rPr sz="2200" spc="409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of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first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occurrence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of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this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character</a:t>
            </a:r>
            <a:endParaRPr sz="2200" dirty="0">
              <a:latin typeface="Arial MT"/>
              <a:cs typeface="Arial MT"/>
            </a:endParaRPr>
          </a:p>
          <a:p>
            <a:pPr marL="12065" marR="8255" algn="just">
              <a:tabLst>
                <a:tab pos="470534" algn="l"/>
              </a:tabLst>
            </a:pPr>
            <a:endParaRPr lang="en-US" sz="2950" dirty="0">
              <a:latin typeface="Arial MT"/>
            </a:endParaRPr>
          </a:p>
          <a:p>
            <a:pPr marL="12065" marR="8255" algn="just">
              <a:tabLst>
                <a:tab pos="470534" algn="l"/>
              </a:tabLst>
            </a:pPr>
            <a:r>
              <a:rPr dirty="0"/>
              <a:t>	</a:t>
            </a:r>
            <a:r>
              <a:rPr sz="2200" spc="-5" dirty="0">
                <a:latin typeface="Arial MT"/>
                <a:cs typeface="Arial MT"/>
              </a:rPr>
              <a:t>public int </a:t>
            </a:r>
            <a:r>
              <a:rPr sz="2200" b="1" spc="-5" dirty="0">
                <a:latin typeface="Arial"/>
                <a:cs typeface="Arial"/>
              </a:rPr>
              <a:t>indexOf</a:t>
            </a:r>
            <a:r>
              <a:rPr sz="2200" spc="-5" dirty="0">
                <a:latin typeface="Arial MT"/>
                <a:cs typeface="Arial MT"/>
              </a:rPr>
              <a:t>(String str) </a:t>
            </a:r>
            <a:r>
              <a:rPr lang="en-IN" sz="2200" spc="-5" dirty="0">
                <a:latin typeface="Arial MT"/>
                <a:cs typeface="Arial MT"/>
              </a:rPr>
              <a:t>–</a:t>
            </a:r>
            <a:r>
              <a:rPr sz="2200" spc="-5" dirty="0">
                <a:latin typeface="Arial MT"/>
                <a:cs typeface="Arial MT"/>
              </a:rPr>
              <a:t> </a:t>
            </a:r>
            <a:endParaRPr lang="en-US" sz="2200" spc="-5" dirty="0">
              <a:latin typeface="Arial MT"/>
              <a:cs typeface="Arial MT"/>
            </a:endParaRPr>
          </a:p>
          <a:p>
            <a:pPr marL="12065" marR="8255" algn="just">
              <a:tabLst>
                <a:tab pos="470534" algn="l"/>
              </a:tabLst>
            </a:pPr>
            <a:endParaRPr lang="en-IN" sz="2200" spc="-5" dirty="0">
              <a:latin typeface="Arial MT"/>
              <a:cs typeface="Arial MT"/>
            </a:endParaRPr>
          </a:p>
          <a:p>
            <a:pPr marL="12065" marR="8255" algn="just">
              <a:tabLst>
                <a:tab pos="470534" algn="l"/>
              </a:tabLst>
            </a:pPr>
            <a:r>
              <a:rPr sz="2200" spc="-5" dirty="0">
                <a:latin typeface="Arial MT"/>
                <a:cs typeface="Arial MT"/>
              </a:rPr>
              <a:t>It </a:t>
            </a:r>
            <a:r>
              <a:rPr sz="2200" dirty="0">
                <a:latin typeface="Arial MT"/>
                <a:cs typeface="Arial MT"/>
              </a:rPr>
              <a:t>searches </a:t>
            </a:r>
            <a:r>
              <a:rPr sz="2200" spc="-5" dirty="0">
                <a:latin typeface="Arial MT"/>
                <a:cs typeface="Arial MT"/>
              </a:rPr>
              <a:t>for the substring </a:t>
            </a:r>
            <a:r>
              <a:rPr sz="2200" dirty="0">
                <a:latin typeface="Arial MT"/>
                <a:cs typeface="Arial MT"/>
              </a:rPr>
              <a:t> specified </a:t>
            </a:r>
            <a:r>
              <a:rPr sz="2200" spc="-5" dirty="0">
                <a:latin typeface="Arial MT"/>
                <a:cs typeface="Arial MT"/>
              </a:rPr>
              <a:t>by str within this string </a:t>
            </a:r>
            <a:r>
              <a:rPr sz="2200" spc="-10" dirty="0">
                <a:latin typeface="Arial MT"/>
                <a:cs typeface="Arial MT"/>
              </a:rPr>
              <a:t>and </a:t>
            </a:r>
            <a:r>
              <a:rPr sz="2200" spc="-5" dirty="0">
                <a:latin typeface="Arial MT"/>
                <a:cs typeface="Arial MT"/>
              </a:rPr>
              <a:t>returns </a:t>
            </a:r>
            <a:r>
              <a:rPr sz="2200" dirty="0">
                <a:latin typeface="Arial MT"/>
                <a:cs typeface="Arial MT"/>
              </a:rPr>
              <a:t>the </a:t>
            </a:r>
            <a:r>
              <a:rPr sz="2200" spc="-5" dirty="0">
                <a:latin typeface="Arial MT"/>
                <a:cs typeface="Arial MT"/>
              </a:rPr>
              <a:t>index of first </a:t>
            </a:r>
            <a:r>
              <a:rPr sz="2200" dirty="0">
                <a:latin typeface="Arial MT"/>
                <a:cs typeface="Arial MT"/>
              </a:rPr>
              <a:t> occurrence</a:t>
            </a:r>
            <a:r>
              <a:rPr sz="2200" spc="-5" dirty="0">
                <a:latin typeface="Arial MT"/>
                <a:cs typeface="Arial MT"/>
              </a:rPr>
              <a:t> of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this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substring</a:t>
            </a:r>
            <a:endParaRPr sz="2200" dirty="0">
              <a:latin typeface="Arial MT"/>
              <a:cs typeface="Arial MT"/>
            </a:endParaRPr>
          </a:p>
          <a:p>
            <a:pPr>
              <a:spcBef>
                <a:spcPts val="15"/>
              </a:spcBef>
            </a:pPr>
            <a:endParaRPr sz="3000" dirty="0">
              <a:latin typeface="Arial MT"/>
              <a:cs typeface="Arial MT"/>
            </a:endParaRPr>
          </a:p>
          <a:p>
            <a:pPr marL="243840" marR="2915920">
              <a:lnSpc>
                <a:spcPts val="2380"/>
              </a:lnSpc>
            </a:pPr>
            <a:r>
              <a:rPr sz="2200" spc="-5" dirty="0">
                <a:latin typeface="Arial MT"/>
                <a:cs typeface="Arial MT"/>
              </a:rPr>
              <a:t>String</a:t>
            </a:r>
            <a:r>
              <a:rPr sz="2200" dirty="0">
                <a:latin typeface="Arial MT"/>
                <a:cs typeface="Arial MT"/>
              </a:rPr>
              <a:t> str </a:t>
            </a:r>
            <a:r>
              <a:rPr sz="2200" spc="-5" dirty="0">
                <a:latin typeface="Arial MT"/>
                <a:cs typeface="Arial MT"/>
              </a:rPr>
              <a:t>=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“How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was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your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day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today?”;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str.indexof(‘t’);</a:t>
            </a:r>
            <a:endParaRPr sz="2200" dirty="0">
              <a:latin typeface="Arial MT"/>
              <a:cs typeface="Arial MT"/>
            </a:endParaRPr>
          </a:p>
          <a:p>
            <a:pPr marL="243840">
              <a:lnSpc>
                <a:spcPts val="2335"/>
              </a:lnSpc>
            </a:pPr>
            <a:r>
              <a:rPr sz="2200" spc="-5" dirty="0">
                <a:latin typeface="Arial MT"/>
                <a:cs typeface="Arial MT"/>
              </a:rPr>
              <a:t>str(“was”);</a:t>
            </a:r>
            <a:endParaRPr sz="22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885"/>
            <a:ext cx="10515600" cy="890270"/>
          </a:xfrm>
        </p:spPr>
        <p:txBody>
          <a:bodyPr/>
          <a:lstStyle/>
          <a:p>
            <a:pPr algn="ctr"/>
            <a:r>
              <a:rPr lang="en-US" sz="4000" b="1" dirty="0">
                <a:latin typeface="Tahoma" panose="020B0604030504040204" pitchFamily="34" charset="0"/>
                <a:cs typeface="Tahoma" panose="020B0604030504040204" pitchFamily="34" charset="0"/>
              </a:rPr>
              <a:t>LAMBDA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4570"/>
            <a:ext cx="10515600" cy="112358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Let's revisit the </a:t>
            </a:r>
            <a:r>
              <a:rPr lang="en-US" dirty="0" err="1"/>
              <a:t>Mutithreaded</a:t>
            </a:r>
            <a:r>
              <a:rPr lang="en-US" dirty="0"/>
              <a:t> Programming</a:t>
            </a:r>
          </a:p>
          <a:p>
            <a:pPr>
              <a:lnSpc>
                <a:spcPct val="150000"/>
              </a:lnSpc>
            </a:pPr>
            <a:r>
              <a:rPr lang="en-US" dirty="0"/>
              <a:t>What are  </a:t>
            </a:r>
            <a:r>
              <a:rPr lang="en-US" b="1" dirty="0"/>
              <a:t>Thread Creation Methods?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A68F2-1321-E9A7-6E4F-601DB30C196B}"/>
              </a:ext>
            </a:extLst>
          </p:cNvPr>
          <p:cNvSpPr txBox="1"/>
          <p:nvPr/>
        </p:nvSpPr>
        <p:spPr>
          <a:xfrm>
            <a:off x="2122715" y="2171173"/>
            <a:ext cx="434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By Extending </a:t>
            </a:r>
            <a:r>
              <a:rPr lang="en-US" sz="2000" b="1" dirty="0">
                <a:solidFill>
                  <a:srgbClr val="FF0000"/>
                </a:solidFill>
              </a:rPr>
              <a:t>Thread</a:t>
            </a:r>
            <a:r>
              <a:rPr lang="en-US" sz="2000" dirty="0"/>
              <a:t> Class</a:t>
            </a:r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46380-FBBF-6693-FB60-D8C5160BCCC5}"/>
              </a:ext>
            </a:extLst>
          </p:cNvPr>
          <p:cNvSpPr txBox="1"/>
          <p:nvPr/>
        </p:nvSpPr>
        <p:spPr>
          <a:xfrm>
            <a:off x="2122715" y="2853492"/>
            <a:ext cx="434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By Implementing </a:t>
            </a:r>
            <a:r>
              <a:rPr lang="en-US" sz="2000" b="1" dirty="0">
                <a:solidFill>
                  <a:srgbClr val="FF0000"/>
                </a:solidFill>
              </a:rPr>
              <a:t>Runnable</a:t>
            </a:r>
            <a:r>
              <a:rPr lang="en-US" sz="2000" dirty="0"/>
              <a:t> Interface</a:t>
            </a: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EF2DD-CD2A-4DEE-4B62-4B79716C3FEF}"/>
              </a:ext>
            </a:extLst>
          </p:cNvPr>
          <p:cNvSpPr txBox="1"/>
          <p:nvPr/>
        </p:nvSpPr>
        <p:spPr>
          <a:xfrm>
            <a:off x="1771650" y="4406683"/>
            <a:ext cx="7561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to Implement </a:t>
            </a:r>
            <a:r>
              <a:rPr lang="en-US" sz="3600" b="1" dirty="0">
                <a:solidFill>
                  <a:srgbClr val="FF0000"/>
                </a:solidFill>
              </a:rPr>
              <a:t>Runnable</a:t>
            </a:r>
            <a:r>
              <a:rPr lang="en-US" sz="3600" dirty="0"/>
              <a:t> Interface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92523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3740" y="174447"/>
            <a:ext cx="5529580" cy="48323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String class</a:t>
            </a:r>
            <a:r>
              <a:rPr sz="3000" spc="-35" dirty="0"/>
              <a:t> </a:t>
            </a:r>
            <a:r>
              <a:rPr sz="3000" dirty="0"/>
              <a:t>Methods</a:t>
            </a:r>
            <a:r>
              <a:rPr sz="3000" spc="-15" dirty="0"/>
              <a:t> </a:t>
            </a:r>
            <a:r>
              <a:rPr sz="3000" dirty="0"/>
              <a:t>(Contd.).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457200" y="1137584"/>
            <a:ext cx="11150082" cy="43749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43840" marR="5080" indent="-231775" algn="just">
              <a:lnSpc>
                <a:spcPct val="150000"/>
              </a:lnSpc>
              <a:spcBef>
                <a:spcPts val="180"/>
              </a:spcBef>
            </a:pPr>
            <a:r>
              <a:rPr sz="2000" spc="-5" dirty="0">
                <a:latin typeface="Courier New"/>
                <a:cs typeface="Courier New"/>
              </a:rPr>
              <a:t>public int </a:t>
            </a:r>
            <a:r>
              <a:rPr sz="2000" b="1" spc="-5" dirty="0">
                <a:latin typeface="Courier New"/>
                <a:cs typeface="Courier New"/>
              </a:rPr>
              <a:t>indexOf</a:t>
            </a:r>
            <a:r>
              <a:rPr sz="2000" spc="-5" dirty="0">
                <a:latin typeface="Courier New"/>
                <a:cs typeface="Courier New"/>
              </a:rPr>
              <a:t>(int ch, </a:t>
            </a:r>
            <a:r>
              <a:rPr sz="2000" dirty="0">
                <a:latin typeface="Courier New"/>
                <a:cs typeface="Courier New"/>
              </a:rPr>
              <a:t>int </a:t>
            </a:r>
            <a:r>
              <a:rPr sz="2000" spc="-5" dirty="0">
                <a:latin typeface="Courier New"/>
                <a:cs typeface="Courier New"/>
              </a:rPr>
              <a:t>fromIndex)-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It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 searches </a:t>
            </a:r>
            <a:r>
              <a:rPr sz="20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for the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character represented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by </a:t>
            </a:r>
            <a:r>
              <a:rPr sz="2000" spc="5" dirty="0">
                <a:solidFill>
                  <a:srgbClr val="585858"/>
                </a:solidFill>
                <a:latin typeface="Arial MT"/>
                <a:cs typeface="Arial MT"/>
              </a:rPr>
              <a:t>ch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within this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string and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returns the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 index of first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occurrence 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of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this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character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starting 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from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the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position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 specified</a:t>
            </a:r>
            <a:r>
              <a:rPr sz="20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by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fromIndex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50000"/>
              </a:lnSpc>
              <a:spcBef>
                <a:spcPts val="15"/>
              </a:spcBef>
            </a:pPr>
            <a:endParaRPr sz="3050" dirty="0">
              <a:latin typeface="Arial MT"/>
              <a:cs typeface="Arial MT"/>
            </a:endParaRPr>
          </a:p>
          <a:p>
            <a:pPr marL="243840" marR="5715" indent="-231775" algn="just">
              <a:lnSpc>
                <a:spcPct val="150000"/>
              </a:lnSpc>
            </a:pPr>
            <a:r>
              <a:rPr sz="2000" spc="-5" dirty="0">
                <a:latin typeface="Courier New"/>
                <a:cs typeface="Courier New"/>
              </a:rPr>
              <a:t>public int </a:t>
            </a:r>
            <a:r>
              <a:rPr sz="2000" b="1" spc="-5" dirty="0">
                <a:latin typeface="Courier New"/>
                <a:cs typeface="Courier New"/>
              </a:rPr>
              <a:t>indexOf</a:t>
            </a:r>
            <a:r>
              <a:rPr sz="2000" spc="-5" dirty="0">
                <a:latin typeface="Courier New"/>
                <a:cs typeface="Courier New"/>
              </a:rPr>
              <a:t>(String str, int fromIndex) </a:t>
            </a:r>
            <a:r>
              <a:rPr sz="2000" dirty="0">
                <a:latin typeface="Arial MT"/>
                <a:cs typeface="Arial MT"/>
              </a:rPr>
              <a:t>- </a:t>
            </a:r>
            <a:r>
              <a:rPr sz="2000" spc="-5" dirty="0">
                <a:latin typeface="Arial MT"/>
                <a:cs typeface="Arial MT"/>
              </a:rPr>
              <a:t>Returns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index </a:t>
            </a:r>
            <a:r>
              <a:rPr sz="2000" spc="-5" dirty="0">
                <a:latin typeface="Arial MT"/>
                <a:cs typeface="Arial MT"/>
              </a:rPr>
              <a:t>within </a:t>
            </a:r>
            <a:r>
              <a:rPr sz="2000" dirty="0">
                <a:latin typeface="Arial MT"/>
                <a:cs typeface="Arial MT"/>
              </a:rPr>
              <a:t>this </a:t>
            </a:r>
            <a:r>
              <a:rPr sz="2000" spc="-5" dirty="0">
                <a:latin typeface="Arial MT"/>
                <a:cs typeface="Arial MT"/>
              </a:rPr>
              <a:t>string </a:t>
            </a:r>
            <a:r>
              <a:rPr sz="2000" dirty="0">
                <a:latin typeface="Arial MT"/>
                <a:cs typeface="Arial MT"/>
              </a:rPr>
              <a:t>of the </a:t>
            </a:r>
            <a:r>
              <a:rPr sz="2000" spc="-5" dirty="0">
                <a:latin typeface="Arial MT"/>
                <a:cs typeface="Arial MT"/>
              </a:rPr>
              <a:t>first occurrence </a:t>
            </a:r>
            <a:r>
              <a:rPr sz="2000" dirty="0">
                <a:latin typeface="Arial MT"/>
                <a:cs typeface="Arial MT"/>
              </a:rPr>
              <a:t>of the specified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substring,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starting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specified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index.</a:t>
            </a:r>
          </a:p>
          <a:p>
            <a:pPr>
              <a:lnSpc>
                <a:spcPct val="150000"/>
              </a:lnSpc>
              <a:spcBef>
                <a:spcPts val="40"/>
              </a:spcBef>
            </a:pPr>
            <a:endParaRPr sz="2050" dirty="0">
              <a:latin typeface="Arial MT"/>
              <a:cs typeface="Arial MT"/>
            </a:endParaRPr>
          </a:p>
          <a:p>
            <a:pPr marL="12700" marR="3600450">
              <a:lnSpc>
                <a:spcPct val="150000"/>
              </a:lnSpc>
              <a:spcBef>
                <a:spcPts val="5"/>
              </a:spcBef>
            </a:pPr>
            <a:r>
              <a:rPr sz="2000" dirty="0">
                <a:latin typeface="Arial MT"/>
                <a:cs typeface="Arial MT"/>
              </a:rPr>
              <a:t>String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“How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was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today?”;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str.indexof(‘a’,</a:t>
            </a:r>
            <a:r>
              <a:rPr lang="en-US"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6);</a:t>
            </a:r>
          </a:p>
          <a:p>
            <a:pPr marL="82550">
              <a:lnSpc>
                <a:spcPct val="150000"/>
              </a:lnSpc>
            </a:pPr>
            <a:r>
              <a:rPr sz="2000" dirty="0">
                <a:latin typeface="Arial MT"/>
                <a:cs typeface="Arial MT"/>
              </a:rPr>
              <a:t>str(“was”,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2);</a:t>
            </a:r>
            <a:endParaRPr sz="20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3741" y="154304"/>
            <a:ext cx="5528945" cy="4826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String</a:t>
            </a:r>
            <a:r>
              <a:rPr sz="3000" spc="-15" dirty="0"/>
              <a:t> </a:t>
            </a:r>
            <a:r>
              <a:rPr sz="3000" spc="-5" dirty="0"/>
              <a:t>class</a:t>
            </a:r>
            <a:r>
              <a:rPr sz="3000" spc="-50" dirty="0"/>
              <a:t> </a:t>
            </a:r>
            <a:r>
              <a:rPr sz="3000" dirty="0"/>
              <a:t>Methods</a:t>
            </a:r>
            <a:r>
              <a:rPr sz="3000" spc="-20" dirty="0"/>
              <a:t> </a:t>
            </a:r>
            <a:r>
              <a:rPr sz="3000" dirty="0"/>
              <a:t>(Contd.).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03853" y="1216832"/>
            <a:ext cx="11421591" cy="31752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5080" indent="-231775" algn="just"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lastIndexOf()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latin typeface="Arial MT"/>
                <a:cs typeface="Arial MT"/>
              </a:rPr>
              <a:t>–It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searches</a:t>
            </a:r>
            <a:r>
              <a:rPr sz="2400" dirty="0">
                <a:latin typeface="Arial MT"/>
                <a:cs typeface="Arial MT"/>
              </a:rPr>
              <a:t> for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last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occurrence</a:t>
            </a:r>
            <a:r>
              <a:rPr sz="2400" dirty="0">
                <a:latin typeface="Arial MT"/>
                <a:cs typeface="Arial MT"/>
              </a:rPr>
              <a:t> of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 </a:t>
            </a:r>
            <a:r>
              <a:rPr sz="2400" dirty="0">
                <a:latin typeface="Arial MT"/>
                <a:cs typeface="Arial MT"/>
              </a:rPr>
              <a:t> particular </a:t>
            </a:r>
            <a:r>
              <a:rPr sz="2400" spc="-5" dirty="0">
                <a:latin typeface="Arial MT"/>
                <a:cs typeface="Arial MT"/>
              </a:rPr>
              <a:t>character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or substring</a:t>
            </a:r>
            <a:endParaRPr sz="2400" dirty="0">
              <a:latin typeface="Arial MT"/>
              <a:cs typeface="Arial MT"/>
            </a:endParaRPr>
          </a:p>
          <a:p>
            <a:pPr marL="243840" marR="6350" indent="-231775" algn="just">
              <a:spcBef>
                <a:spcPts val="2014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substring() </a:t>
            </a:r>
            <a:r>
              <a:rPr sz="2400" dirty="0">
                <a:latin typeface="Arial MT"/>
                <a:cs typeface="Arial MT"/>
              </a:rPr>
              <a:t>- </a:t>
            </a:r>
            <a:r>
              <a:rPr sz="2400" spc="-5" dirty="0">
                <a:latin typeface="Arial MT"/>
                <a:cs typeface="Arial MT"/>
              </a:rPr>
              <a:t>This method </a:t>
            </a:r>
            <a:r>
              <a:rPr sz="2400" dirty="0">
                <a:latin typeface="Arial MT"/>
                <a:cs typeface="Arial MT"/>
              </a:rPr>
              <a:t>returns </a:t>
            </a:r>
            <a:r>
              <a:rPr sz="2400" spc="-5" dirty="0">
                <a:latin typeface="Arial MT"/>
                <a:cs typeface="Arial MT"/>
              </a:rPr>
              <a:t>a new string </a:t>
            </a:r>
            <a:r>
              <a:rPr sz="2400" dirty="0">
                <a:latin typeface="Arial MT"/>
                <a:cs typeface="Arial MT"/>
              </a:rPr>
              <a:t>which </a:t>
            </a:r>
            <a:r>
              <a:rPr sz="2400" spc="-10" dirty="0">
                <a:latin typeface="Arial MT"/>
                <a:cs typeface="Arial MT"/>
              </a:rPr>
              <a:t>is 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actually </a:t>
            </a:r>
            <a:r>
              <a:rPr sz="2400" spc="-5" dirty="0">
                <a:latin typeface="Arial MT"/>
                <a:cs typeface="Arial MT"/>
              </a:rPr>
              <a:t>a substring </a:t>
            </a:r>
            <a:r>
              <a:rPr sz="2400" dirty="0">
                <a:latin typeface="Arial MT"/>
                <a:cs typeface="Arial MT"/>
              </a:rPr>
              <a:t>of this </a:t>
            </a:r>
            <a:r>
              <a:rPr sz="2400" spc="-5" dirty="0">
                <a:latin typeface="Arial MT"/>
                <a:cs typeface="Arial MT"/>
              </a:rPr>
              <a:t>string. </a:t>
            </a:r>
            <a:r>
              <a:rPr sz="2400" dirty="0">
                <a:latin typeface="Arial MT"/>
                <a:cs typeface="Arial MT"/>
              </a:rPr>
              <a:t>It </a:t>
            </a:r>
            <a:r>
              <a:rPr sz="2400" spc="-5" dirty="0">
                <a:latin typeface="Arial MT"/>
                <a:cs typeface="Arial MT"/>
              </a:rPr>
              <a:t>extracts characters </a:t>
            </a:r>
            <a:r>
              <a:rPr sz="2400" dirty="0">
                <a:latin typeface="Arial MT"/>
                <a:cs typeface="Arial MT"/>
              </a:rPr>
              <a:t> starting </a:t>
            </a:r>
            <a:r>
              <a:rPr sz="2400" spc="-5" dirty="0">
                <a:latin typeface="Arial MT"/>
                <a:cs typeface="Arial MT"/>
              </a:rPr>
              <a:t>from </a:t>
            </a: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-5" dirty="0">
                <a:latin typeface="Arial MT"/>
                <a:cs typeface="Arial MT"/>
              </a:rPr>
              <a:t>specified </a:t>
            </a:r>
            <a:r>
              <a:rPr sz="2400" dirty="0">
                <a:latin typeface="Arial MT"/>
                <a:cs typeface="Arial MT"/>
              </a:rPr>
              <a:t>index all the </a:t>
            </a:r>
            <a:r>
              <a:rPr sz="2400" spc="-5" dirty="0">
                <a:latin typeface="Arial MT"/>
                <a:cs typeface="Arial MT"/>
              </a:rPr>
              <a:t>way </a:t>
            </a:r>
            <a:r>
              <a:rPr sz="2400" dirty="0">
                <a:latin typeface="Arial MT"/>
                <a:cs typeface="Arial MT"/>
              </a:rPr>
              <a:t>till the </a:t>
            </a:r>
            <a:r>
              <a:rPr sz="2400" spc="-5" dirty="0">
                <a:latin typeface="Arial MT"/>
                <a:cs typeface="Arial MT"/>
              </a:rPr>
              <a:t>end of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string</a:t>
            </a:r>
            <a:endParaRPr sz="2400" dirty="0">
              <a:latin typeface="Arial MT"/>
              <a:cs typeface="Arial MT"/>
            </a:endParaRPr>
          </a:p>
          <a:p>
            <a:pPr marL="95885" algn="just">
              <a:spcBef>
                <a:spcPts val="1850"/>
              </a:spcBef>
            </a:pPr>
            <a:r>
              <a:rPr sz="2400" spc="-5" dirty="0">
                <a:latin typeface="Courier New"/>
                <a:cs typeface="Courier New"/>
              </a:rPr>
              <a:t>public</a:t>
            </a:r>
            <a:r>
              <a:rPr sz="2400" spc="-4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String</a:t>
            </a:r>
            <a:r>
              <a:rPr sz="2400" spc="-45" dirty="0"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substring</a:t>
            </a:r>
            <a:r>
              <a:rPr sz="2400" spc="-5" dirty="0">
                <a:latin typeface="Courier New"/>
                <a:cs typeface="Courier New"/>
              </a:rPr>
              <a:t>(int</a:t>
            </a:r>
            <a:r>
              <a:rPr sz="2400" spc="-6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beginIndex)</a:t>
            </a:r>
            <a:endParaRPr sz="2400" dirty="0">
              <a:latin typeface="Courier New"/>
              <a:cs typeface="Courier New"/>
            </a:endParaRPr>
          </a:p>
          <a:p>
            <a:pPr marL="95885" algn="just">
              <a:spcBef>
                <a:spcPts val="580"/>
              </a:spcBef>
            </a:pPr>
            <a:r>
              <a:rPr sz="2400" spc="-5" dirty="0">
                <a:latin typeface="Arial MT"/>
                <a:cs typeface="Arial MT"/>
              </a:rPr>
              <a:t>Eg: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"unhappy".substring(2)</a:t>
            </a:r>
            <a:r>
              <a:rPr sz="2400" spc="-5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returns</a:t>
            </a:r>
            <a:r>
              <a:rPr sz="2400" spc="-4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"happy"</a:t>
            </a:r>
            <a:endParaRPr sz="2400" dirty="0"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234AE-CB5E-888E-0709-A2EAD9B69E8C}"/>
              </a:ext>
            </a:extLst>
          </p:cNvPr>
          <p:cNvSpPr txBox="1"/>
          <p:nvPr/>
        </p:nvSpPr>
        <p:spPr>
          <a:xfrm>
            <a:off x="503852" y="4542772"/>
            <a:ext cx="11421591" cy="1066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marR="2112645">
              <a:lnSpc>
                <a:spcPct val="150000"/>
              </a:lnSpc>
              <a:spcBef>
                <a:spcPts val="95"/>
              </a:spcBef>
              <a:tabLst>
                <a:tab pos="244475" algn="l"/>
              </a:tabLst>
            </a:pPr>
            <a:r>
              <a:rPr lang="en-IN" sz="2000" spc="-10" dirty="0">
                <a:latin typeface="Courier New"/>
                <a:cs typeface="Courier New"/>
              </a:rPr>
              <a:t>public String </a:t>
            </a:r>
            <a:r>
              <a:rPr lang="en-IN" sz="2000" spc="-5" dirty="0">
                <a:latin typeface="Courier New"/>
                <a:cs typeface="Courier New"/>
              </a:rPr>
              <a:t> </a:t>
            </a:r>
            <a:r>
              <a:rPr lang="en-IN" sz="2000" b="1" spc="-10" dirty="0">
                <a:latin typeface="Courier New"/>
                <a:cs typeface="Courier New"/>
              </a:rPr>
              <a:t>substring</a:t>
            </a:r>
            <a:r>
              <a:rPr lang="en-IN" sz="2000" spc="-10" dirty="0">
                <a:latin typeface="Courier New"/>
                <a:cs typeface="Courier New"/>
              </a:rPr>
              <a:t>(int </a:t>
            </a:r>
            <a:r>
              <a:rPr lang="en-IN" sz="2000" spc="-10" dirty="0" err="1">
                <a:latin typeface="Courier New"/>
                <a:cs typeface="Courier New"/>
              </a:rPr>
              <a:t>beginIndex</a:t>
            </a:r>
            <a:r>
              <a:rPr lang="en-IN" sz="2000" spc="-10" dirty="0">
                <a:latin typeface="Courier New"/>
                <a:cs typeface="Courier New"/>
              </a:rPr>
              <a:t>, </a:t>
            </a:r>
            <a:r>
              <a:rPr lang="en-IN" sz="2000" spc="-1670" dirty="0">
                <a:latin typeface="Courier New"/>
                <a:cs typeface="Courier New"/>
              </a:rPr>
              <a:t> </a:t>
            </a:r>
            <a:r>
              <a:rPr lang="en-IN" sz="2000" spc="-5" dirty="0">
                <a:latin typeface="Courier New"/>
                <a:cs typeface="Courier New"/>
              </a:rPr>
              <a:t>int</a:t>
            </a:r>
            <a:r>
              <a:rPr lang="en-IN" sz="2000" spc="-25" dirty="0">
                <a:latin typeface="Courier New"/>
                <a:cs typeface="Courier New"/>
              </a:rPr>
              <a:t> </a:t>
            </a:r>
            <a:r>
              <a:rPr lang="en-IN" sz="2000" spc="-10" dirty="0" err="1">
                <a:latin typeface="Courier New"/>
                <a:cs typeface="Courier New"/>
              </a:rPr>
              <a:t>endIndex</a:t>
            </a:r>
            <a:r>
              <a:rPr lang="en-IN" sz="2000" spc="-10" dirty="0">
                <a:latin typeface="Courier New"/>
                <a:cs typeface="Courier New"/>
              </a:rPr>
              <a:t>)</a:t>
            </a:r>
            <a:endParaRPr lang="en-IN" sz="2000" dirty="0">
              <a:latin typeface="Courier New"/>
              <a:cs typeface="Courier New"/>
            </a:endParaRPr>
          </a:p>
          <a:p>
            <a:pPr marL="243840" marR="5080" indent="-231775">
              <a:lnSpc>
                <a:spcPct val="150000"/>
              </a:lnSpc>
              <a:spcBef>
                <a:spcPts val="675"/>
              </a:spcBef>
            </a:pPr>
            <a:r>
              <a:rPr lang="en-IN" sz="2000" spc="-10" dirty="0" err="1">
                <a:latin typeface="Courier New"/>
                <a:cs typeface="Courier New"/>
              </a:rPr>
              <a:t>Eg</a:t>
            </a:r>
            <a:r>
              <a:rPr lang="en-IN" sz="2000" spc="-10" dirty="0">
                <a:latin typeface="Courier New"/>
                <a:cs typeface="Courier New"/>
              </a:rPr>
              <a:t>: "</a:t>
            </a:r>
            <a:r>
              <a:rPr lang="en-IN" sz="2000" spc="-10" dirty="0" err="1">
                <a:latin typeface="Courier New"/>
                <a:cs typeface="Courier New"/>
              </a:rPr>
              <a:t>smiles".substring</a:t>
            </a:r>
            <a:r>
              <a:rPr lang="en-IN" sz="2000" spc="-10" dirty="0">
                <a:latin typeface="Courier New"/>
                <a:cs typeface="Courier New"/>
              </a:rPr>
              <a:t>(1, </a:t>
            </a:r>
            <a:r>
              <a:rPr lang="en-IN" sz="2000" spc="-5" dirty="0">
                <a:latin typeface="Courier New"/>
                <a:cs typeface="Courier New"/>
              </a:rPr>
              <a:t>5) </a:t>
            </a:r>
            <a:r>
              <a:rPr lang="en-IN" sz="2000" spc="-10" dirty="0">
                <a:latin typeface="Courier New"/>
                <a:cs typeface="Courier New"/>
              </a:rPr>
              <a:t>returns </a:t>
            </a:r>
            <a:r>
              <a:rPr lang="en-IN" sz="2000" spc="-1670" dirty="0">
                <a:latin typeface="Courier New"/>
                <a:cs typeface="Courier New"/>
              </a:rPr>
              <a:t> </a:t>
            </a:r>
            <a:r>
              <a:rPr lang="en-IN" sz="2000" spc="-10" dirty="0">
                <a:latin typeface="Courier New"/>
                <a:cs typeface="Courier New"/>
              </a:rPr>
              <a:t>"mile“</a:t>
            </a:r>
            <a:endParaRPr lang="en-IN" sz="2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6041" y="98247"/>
            <a:ext cx="5529580" cy="48323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String class</a:t>
            </a:r>
            <a:r>
              <a:rPr sz="3000" spc="-35" dirty="0"/>
              <a:t> </a:t>
            </a:r>
            <a:r>
              <a:rPr sz="3000" dirty="0"/>
              <a:t>Methods</a:t>
            </a:r>
            <a:r>
              <a:rPr sz="3000" spc="-15" dirty="0"/>
              <a:t> </a:t>
            </a:r>
            <a:r>
              <a:rPr sz="3000" dirty="0"/>
              <a:t>(Contd.).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933061" y="1133603"/>
            <a:ext cx="9198363" cy="18370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3840" marR="5080" indent="-231775">
              <a:lnSpc>
                <a:spcPts val="2590"/>
              </a:lnSpc>
              <a:spcBef>
                <a:spcPts val="425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concat()</a:t>
            </a:r>
            <a:r>
              <a:rPr sz="2400" b="1" spc="3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-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Concatenates</a:t>
            </a:r>
            <a:r>
              <a:rPr sz="2400" spc="29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29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specified</a:t>
            </a:r>
            <a:r>
              <a:rPr sz="2400" spc="29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string</a:t>
            </a:r>
            <a:r>
              <a:rPr sz="2400" spc="2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2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29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end</a:t>
            </a:r>
            <a:r>
              <a:rPr sz="2400" spc="29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this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string</a:t>
            </a:r>
          </a:p>
          <a:p>
            <a:pPr>
              <a:spcBef>
                <a:spcPts val="35"/>
              </a:spcBef>
            </a:pPr>
            <a:endParaRPr sz="2200" dirty="0">
              <a:latin typeface="Arial MT"/>
              <a:cs typeface="Arial MT"/>
            </a:endParaRPr>
          </a:p>
          <a:p>
            <a:pPr marL="12700" marR="279400">
              <a:lnSpc>
                <a:spcPct val="129000"/>
              </a:lnSpc>
            </a:pPr>
            <a:r>
              <a:rPr sz="2000" spc="-5" dirty="0">
                <a:latin typeface="Courier New"/>
                <a:cs typeface="Courier New"/>
              </a:rPr>
              <a:t>public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String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concat</a:t>
            </a:r>
            <a:r>
              <a:rPr sz="2000" spc="-5" dirty="0">
                <a:latin typeface="Courier New"/>
                <a:cs typeface="Courier New"/>
              </a:rPr>
              <a:t>(String str) 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"to".concat("get").concat("her")</a:t>
            </a:r>
            <a:r>
              <a:rPr sz="2000" spc="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returns</a:t>
            </a:r>
            <a:r>
              <a:rPr sz="2000" spc="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"together"</a:t>
            </a:r>
            <a:endParaRPr sz="2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760476"/>
            <a:ext cx="9144000" cy="26034"/>
            <a:chOff x="0" y="760476"/>
            <a:chExt cx="9144000" cy="26034"/>
          </a:xfrm>
        </p:grpSpPr>
        <p:sp>
          <p:nvSpPr>
            <p:cNvPr id="3" name="object 3"/>
            <p:cNvSpPr/>
            <p:nvPr/>
          </p:nvSpPr>
          <p:spPr>
            <a:xfrm>
              <a:off x="0" y="760475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182880" y="0"/>
                  </a:lnTo>
                  <a:lnTo>
                    <a:pt x="0" y="0"/>
                  </a:lnTo>
                  <a:lnTo>
                    <a:pt x="0" y="25908"/>
                  </a:lnTo>
                  <a:lnTo>
                    <a:pt x="18288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E21E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2879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59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E32C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5759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59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E439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864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59" h="26034">
                  <a:moveTo>
                    <a:pt x="36575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59" y="25908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E74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1519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59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E85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440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59" h="26034">
                  <a:moveTo>
                    <a:pt x="36575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59" y="25908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EA5D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9728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59" h="26034">
                  <a:moveTo>
                    <a:pt x="36575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59" y="25908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EB69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8016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5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59" y="25908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ED74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63039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5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59" y="25908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EE7D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4592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08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2880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392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11679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49C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9456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6A6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77439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8AF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6032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AB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74320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AB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26079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5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59" y="25908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FAB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0896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BB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9184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B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7472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BC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5760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CC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40479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C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23359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CC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0624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DC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38912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DC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7200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AC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754879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3C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37759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EBC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2064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E3C5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0352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DCC5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8640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D4C3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669279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CCC1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52159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B8BB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03504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60" h="26034">
                  <a:moveTo>
                    <a:pt x="36576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60" y="2590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A2B8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1792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59" h="26034">
                  <a:moveTo>
                    <a:pt x="36575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59" y="25908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8BB1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0080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59" h="26034">
                  <a:moveTo>
                    <a:pt x="36575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59" y="25908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70A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8368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59" h="26034">
                  <a:moveTo>
                    <a:pt x="36575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59" y="25908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51A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766559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59" h="26034">
                  <a:moveTo>
                    <a:pt x="36575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59" y="25908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1DA1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4944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59" h="26034">
                  <a:moveTo>
                    <a:pt x="36575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59" y="25908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009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132319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59" h="26034">
                  <a:moveTo>
                    <a:pt x="36575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59" y="25908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0097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1520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59" h="26034">
                  <a:moveTo>
                    <a:pt x="36575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59" y="25908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008B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49808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59" h="26034">
                  <a:moveTo>
                    <a:pt x="36575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59" y="25908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0080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680959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59" h="26034">
                  <a:moveTo>
                    <a:pt x="36575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59" y="25908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0071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6384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59" h="26034">
                  <a:moveTo>
                    <a:pt x="36575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59" y="25908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0062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46719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59" h="26034">
                  <a:moveTo>
                    <a:pt x="36575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59" y="25908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1752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22960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59" h="26034">
                  <a:moveTo>
                    <a:pt x="36575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59" y="25908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2D4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41248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59" h="26034">
                  <a:moveTo>
                    <a:pt x="36575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59" y="25908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303D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595359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59" h="26034">
                  <a:moveTo>
                    <a:pt x="36575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59" y="25908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333A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778240" y="760476"/>
              <a:ext cx="365760" cy="26034"/>
            </a:xfrm>
            <a:custGeom>
              <a:avLst/>
              <a:gdLst/>
              <a:ahLst/>
              <a:cxnLst/>
              <a:rect l="l" t="t" r="r" b="b"/>
              <a:pathLst>
                <a:path w="365759" h="26034">
                  <a:moveTo>
                    <a:pt x="36575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365759" y="25908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3538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961119" y="760476"/>
              <a:ext cx="182880" cy="26034"/>
            </a:xfrm>
            <a:custGeom>
              <a:avLst/>
              <a:gdLst/>
              <a:ahLst/>
              <a:cxnLst/>
              <a:rect l="l" t="t" r="r" b="b"/>
              <a:pathLst>
                <a:path w="182879" h="26034">
                  <a:moveTo>
                    <a:pt x="18287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182879" y="25908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393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1907540" y="154304"/>
            <a:ext cx="1592580" cy="4826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Example</a:t>
            </a:r>
            <a:endParaRPr sz="3000"/>
          </a:p>
        </p:txBody>
      </p:sp>
      <p:pic>
        <p:nvPicPr>
          <p:cNvPr id="54" name="object 5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0091" y="1074419"/>
            <a:ext cx="7481454" cy="51752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3740" y="98247"/>
            <a:ext cx="3856990" cy="48323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String</a:t>
            </a:r>
            <a:r>
              <a:rPr sz="3000" spc="-15" dirty="0"/>
              <a:t> </a:t>
            </a:r>
            <a:r>
              <a:rPr sz="3000" spc="-5" dirty="0"/>
              <a:t>class</a:t>
            </a:r>
            <a:r>
              <a:rPr sz="3000" spc="-45" dirty="0"/>
              <a:t> </a:t>
            </a:r>
            <a:r>
              <a:rPr sz="3000" dirty="0"/>
              <a:t>Methods</a:t>
            </a:r>
            <a:endParaRPr sz="30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4617" y="6643007"/>
            <a:ext cx="216535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7E7E7E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IN" spc="-5" smtClean="0"/>
              <a:pPr marL="38100"/>
              <a:t>34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49290" y="1168654"/>
            <a:ext cx="9981500" cy="31917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3840" marR="5080" indent="-231775" algn="just">
              <a:spcBef>
                <a:spcPts val="95"/>
              </a:spcBef>
              <a:buChar char="•"/>
              <a:tabLst>
                <a:tab pos="244475" algn="l"/>
              </a:tabLst>
            </a:pP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replace()-</a:t>
            </a:r>
            <a:r>
              <a:rPr sz="2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Returns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</a:t>
            </a:r>
            <a:r>
              <a:rPr sz="2800" dirty="0">
                <a:latin typeface="Arial MT"/>
                <a:cs typeface="Arial MT"/>
              </a:rPr>
              <a:t> new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string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resulting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from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replacing </a:t>
            </a:r>
            <a:r>
              <a:rPr sz="2800" spc="-5" dirty="0">
                <a:latin typeface="Arial MT"/>
                <a:cs typeface="Arial MT"/>
              </a:rPr>
              <a:t>all occurrences </a:t>
            </a:r>
            <a:r>
              <a:rPr sz="2800" dirty="0">
                <a:latin typeface="Arial MT"/>
                <a:cs typeface="Arial MT"/>
              </a:rPr>
              <a:t>of </a:t>
            </a:r>
            <a:r>
              <a:rPr sz="2800" spc="-5" dirty="0">
                <a:latin typeface="Arial MT"/>
                <a:cs typeface="Arial MT"/>
              </a:rPr>
              <a:t>oldChar in this string 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with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newChar</a:t>
            </a:r>
            <a:endParaRPr sz="2800" dirty="0">
              <a:latin typeface="Arial MT"/>
              <a:cs typeface="Arial MT"/>
            </a:endParaRPr>
          </a:p>
          <a:p>
            <a:pPr marL="243840" marR="602615" indent="-231775">
              <a:spcBef>
                <a:spcPts val="2150"/>
              </a:spcBef>
            </a:pPr>
            <a:r>
              <a:rPr sz="2800" spc="-10" dirty="0">
                <a:latin typeface="Courier New"/>
                <a:cs typeface="Courier New"/>
              </a:rPr>
              <a:t>public String </a:t>
            </a:r>
            <a:r>
              <a:rPr sz="2800" b="1" spc="-10" dirty="0">
                <a:latin typeface="Courier New"/>
                <a:cs typeface="Courier New"/>
              </a:rPr>
              <a:t>replace</a:t>
            </a:r>
            <a:r>
              <a:rPr sz="2800" spc="-10" dirty="0">
                <a:latin typeface="Courier New"/>
                <a:cs typeface="Courier New"/>
              </a:rPr>
              <a:t>(char oldChar, </a:t>
            </a:r>
            <a:r>
              <a:rPr sz="2800" spc="-167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char</a:t>
            </a:r>
            <a:r>
              <a:rPr sz="2800" spc="-2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newChar)</a:t>
            </a:r>
            <a:endParaRPr sz="2800" dirty="0">
              <a:latin typeface="Courier New"/>
              <a:cs typeface="Courier New"/>
            </a:endParaRPr>
          </a:p>
          <a:p>
            <a:pPr marL="243840" marR="783590" indent="-231775">
              <a:lnSpc>
                <a:spcPct val="101800"/>
              </a:lnSpc>
              <a:spcBef>
                <a:spcPts val="2340"/>
              </a:spcBef>
            </a:pPr>
            <a:r>
              <a:rPr sz="2800" spc="-10" dirty="0">
                <a:latin typeface="Courier New"/>
                <a:cs typeface="Courier New"/>
              </a:rPr>
              <a:t>"wipra technalagies".replace('a', </a:t>
            </a:r>
            <a:r>
              <a:rPr sz="2800" spc="-5" dirty="0">
                <a:latin typeface="Courier New"/>
                <a:cs typeface="Courier New"/>
              </a:rPr>
              <a:t> 'o')</a:t>
            </a:r>
            <a:r>
              <a:rPr sz="2800" spc="-4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returns</a:t>
            </a:r>
            <a:r>
              <a:rPr sz="2800" spc="-4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"wipro</a:t>
            </a:r>
            <a:r>
              <a:rPr sz="2800" spc="-5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technologies"</a:t>
            </a:r>
            <a:endParaRPr sz="28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8668" y="98247"/>
            <a:ext cx="5529580" cy="48323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String class</a:t>
            </a:r>
            <a:r>
              <a:rPr sz="3000" spc="-35" dirty="0"/>
              <a:t> </a:t>
            </a:r>
            <a:r>
              <a:rPr sz="3000" dirty="0"/>
              <a:t>Methods</a:t>
            </a:r>
            <a:r>
              <a:rPr sz="3000" spc="-15" dirty="0"/>
              <a:t> </a:t>
            </a:r>
            <a:r>
              <a:rPr sz="3000" dirty="0"/>
              <a:t>(Contd.).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15820" y="1097027"/>
            <a:ext cx="9514970" cy="6838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3840" marR="5080" indent="-231775">
              <a:lnSpc>
                <a:spcPts val="2300"/>
              </a:lnSpc>
              <a:spcBef>
                <a:spcPts val="660"/>
              </a:spcBef>
              <a:buFont typeface="Arial MT"/>
              <a:buChar char="•"/>
              <a:tabLst>
                <a:tab pos="244475" algn="l"/>
                <a:tab pos="1175385" algn="l"/>
                <a:tab pos="1426845" algn="l"/>
                <a:tab pos="2644775" algn="l"/>
                <a:tab pos="2964815" algn="l"/>
                <a:tab pos="3759200" algn="l"/>
                <a:tab pos="4164329" algn="l"/>
                <a:tab pos="4739005" algn="l"/>
                <a:tab pos="5720715" algn="l"/>
                <a:tab pos="6412865" algn="l"/>
                <a:tab pos="7549515" algn="l"/>
              </a:tabLst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ri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()</a:t>
            </a:r>
            <a:r>
              <a:rPr sz="2400" b="1" dirty="0">
                <a:latin typeface="Arial"/>
                <a:cs typeface="Arial"/>
              </a:rPr>
              <a:t>	-	</a:t>
            </a:r>
            <a:r>
              <a:rPr sz="2400" spc="-5" dirty="0">
                <a:latin typeface="Arial MT"/>
                <a:cs typeface="Arial MT"/>
              </a:rPr>
              <a:t>R</a:t>
            </a:r>
            <a:r>
              <a:rPr sz="2400" spc="-15" dirty="0">
                <a:latin typeface="Arial MT"/>
                <a:cs typeface="Arial MT"/>
              </a:rPr>
              <a:t>e</a:t>
            </a:r>
            <a:r>
              <a:rPr sz="2400" dirty="0">
                <a:latin typeface="Arial MT"/>
                <a:cs typeface="Arial MT"/>
              </a:rPr>
              <a:t>tur</a:t>
            </a:r>
            <a:r>
              <a:rPr sz="2400" spc="-5" dirty="0">
                <a:latin typeface="Arial MT"/>
                <a:cs typeface="Arial MT"/>
              </a:rPr>
              <a:t>ns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5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5" dirty="0">
                <a:latin typeface="Arial MT"/>
                <a:cs typeface="Arial MT"/>
              </a:rPr>
              <a:t>copy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5" dirty="0">
                <a:latin typeface="Arial MT"/>
                <a:cs typeface="Arial MT"/>
              </a:rPr>
              <a:t>o</a:t>
            </a:r>
            <a:r>
              <a:rPr sz="2400" dirty="0">
                <a:latin typeface="Arial MT"/>
                <a:cs typeface="Arial MT"/>
              </a:rPr>
              <a:t>f	the	st</a:t>
            </a:r>
            <a:r>
              <a:rPr sz="2400" spc="5" dirty="0">
                <a:latin typeface="Arial MT"/>
                <a:cs typeface="Arial MT"/>
              </a:rPr>
              <a:t>r</a:t>
            </a:r>
            <a:r>
              <a:rPr sz="2400" spc="-5" dirty="0">
                <a:latin typeface="Arial MT"/>
                <a:cs typeface="Arial MT"/>
              </a:rPr>
              <a:t>i</a:t>
            </a:r>
            <a:r>
              <a:rPr sz="2400" spc="-15" dirty="0">
                <a:latin typeface="Arial MT"/>
                <a:cs typeface="Arial MT"/>
              </a:rPr>
              <a:t>n</a:t>
            </a:r>
            <a:r>
              <a:rPr sz="2400" dirty="0">
                <a:latin typeface="Arial MT"/>
                <a:cs typeface="Arial MT"/>
              </a:rPr>
              <a:t>g,	</a:t>
            </a:r>
            <a:r>
              <a:rPr sz="2400" spc="-5" dirty="0">
                <a:latin typeface="Arial MT"/>
                <a:cs typeface="Arial MT"/>
              </a:rPr>
              <a:t>w</a:t>
            </a:r>
            <a:r>
              <a:rPr sz="2400" spc="-15" dirty="0">
                <a:latin typeface="Arial MT"/>
                <a:cs typeface="Arial MT"/>
              </a:rPr>
              <a:t>i</a:t>
            </a:r>
            <a:r>
              <a:rPr sz="2400" dirty="0">
                <a:latin typeface="Arial MT"/>
                <a:cs typeface="Arial MT"/>
              </a:rPr>
              <a:t>th	</a:t>
            </a:r>
            <a:r>
              <a:rPr sz="2400" spc="-5" dirty="0">
                <a:latin typeface="Arial MT"/>
                <a:cs typeface="Arial MT"/>
              </a:rPr>
              <a:t>lea</a:t>
            </a:r>
            <a:r>
              <a:rPr sz="2400" dirty="0">
                <a:latin typeface="Arial MT"/>
                <a:cs typeface="Arial MT"/>
              </a:rPr>
              <a:t>d</a:t>
            </a:r>
            <a:r>
              <a:rPr sz="2400" spc="-5" dirty="0">
                <a:latin typeface="Arial MT"/>
                <a:cs typeface="Arial MT"/>
              </a:rPr>
              <a:t>ing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and  </a:t>
            </a:r>
            <a:r>
              <a:rPr sz="2400" spc="-5" dirty="0">
                <a:latin typeface="Arial MT"/>
                <a:cs typeface="Arial MT"/>
              </a:rPr>
              <a:t>trailing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whitespace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omitted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91587" y="2116963"/>
            <a:ext cx="3860800" cy="151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ourier New"/>
                <a:cs typeface="Courier New"/>
              </a:rPr>
              <a:t>public</a:t>
            </a:r>
            <a:r>
              <a:rPr sz="2400" spc="-5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String</a:t>
            </a:r>
            <a:r>
              <a:rPr sz="2400" spc="-2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trim()</a:t>
            </a:r>
            <a:endParaRPr sz="2400" dirty="0">
              <a:latin typeface="Courier New"/>
              <a:cs typeface="Courier New"/>
            </a:endParaRPr>
          </a:p>
          <a:p>
            <a:pPr>
              <a:spcBef>
                <a:spcPts val="55"/>
              </a:spcBef>
            </a:pPr>
            <a:endParaRPr sz="2450" dirty="0">
              <a:latin typeface="Courier New"/>
              <a:cs typeface="Courier New"/>
            </a:endParaRPr>
          </a:p>
          <a:p>
            <a:pPr marL="12700">
              <a:tabLst>
                <a:tab pos="2570480" algn="l"/>
              </a:tabLst>
            </a:pPr>
            <a:r>
              <a:rPr sz="2400" dirty="0">
                <a:latin typeface="Courier New"/>
                <a:cs typeface="Courier New"/>
              </a:rPr>
              <a:t>String</a:t>
            </a:r>
            <a:r>
              <a:rPr sz="2400" spc="-25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s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= “	</a:t>
            </a:r>
            <a:r>
              <a:rPr sz="2400" spc="-10" dirty="0">
                <a:latin typeface="Courier New"/>
                <a:cs typeface="Courier New"/>
              </a:rPr>
              <a:t>Hi</a:t>
            </a:r>
            <a:r>
              <a:rPr sz="2400" spc="-9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Mom!</a:t>
            </a:r>
            <a:endParaRPr sz="2400" dirty="0">
              <a:latin typeface="Courier New"/>
              <a:cs typeface="Courier New"/>
            </a:endParaRPr>
          </a:p>
          <a:p>
            <a:pPr marL="12700"/>
            <a:r>
              <a:rPr sz="2400" dirty="0">
                <a:latin typeface="Courier New"/>
                <a:cs typeface="Courier New"/>
              </a:rPr>
              <a:t>S</a:t>
            </a:r>
            <a:r>
              <a:rPr sz="2400" spc="-30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=</a:t>
            </a:r>
            <a:r>
              <a:rPr sz="2400" spc="-3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“Hi</a:t>
            </a:r>
            <a:r>
              <a:rPr sz="2400" spc="-5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Mom!”</a:t>
            </a:r>
            <a:endParaRPr sz="24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91096" y="2842083"/>
            <a:ext cx="166941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latin typeface="Courier New"/>
                <a:cs typeface="Courier New"/>
              </a:rPr>
              <a:t>“.trim();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861" y="3950589"/>
            <a:ext cx="9657469" cy="2104038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3840" marR="5080" indent="-231775" algn="just">
              <a:lnSpc>
                <a:spcPct val="80000"/>
              </a:lnSpc>
              <a:spcBef>
                <a:spcPts val="675"/>
              </a:spcBef>
              <a:buFont typeface="Arial MT"/>
              <a:buChar char="•"/>
              <a:tabLst>
                <a:tab pos="244475" algn="l"/>
              </a:tabLst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valueOf() </a:t>
            </a:r>
            <a:r>
              <a:rPr sz="2400" b="1" dirty="0">
                <a:latin typeface="Arial"/>
                <a:cs typeface="Arial"/>
              </a:rPr>
              <a:t>– </a:t>
            </a:r>
            <a:r>
              <a:rPr sz="2400" spc="-5" dirty="0">
                <a:latin typeface="Arial MT"/>
                <a:cs typeface="Arial MT"/>
              </a:rPr>
              <a:t>This method is used </a:t>
            </a:r>
            <a:r>
              <a:rPr sz="2400" dirty="0">
                <a:latin typeface="Arial MT"/>
                <a:cs typeface="Arial MT"/>
              </a:rPr>
              <a:t>to convert </a:t>
            </a:r>
            <a:r>
              <a:rPr sz="2400" spc="-5" dirty="0">
                <a:latin typeface="Arial MT"/>
                <a:cs typeface="Arial MT"/>
              </a:rPr>
              <a:t>a character </a:t>
            </a:r>
            <a:r>
              <a:rPr sz="2400" dirty="0">
                <a:latin typeface="Arial MT"/>
                <a:cs typeface="Arial MT"/>
              </a:rPr>
              <a:t> array </a:t>
            </a:r>
            <a:r>
              <a:rPr sz="2400" spc="-5" dirty="0">
                <a:latin typeface="Arial MT"/>
                <a:cs typeface="Arial MT"/>
              </a:rPr>
              <a:t>into String. The result is a String </a:t>
            </a:r>
            <a:r>
              <a:rPr sz="2400" dirty="0">
                <a:latin typeface="Arial MT"/>
                <a:cs typeface="Arial MT"/>
              </a:rPr>
              <a:t>representation </a:t>
            </a:r>
            <a:r>
              <a:rPr sz="2400" spc="-15" dirty="0">
                <a:latin typeface="Arial MT"/>
                <a:cs typeface="Arial MT"/>
              </a:rPr>
              <a:t>of 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argument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passed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character </a:t>
            </a:r>
            <a:r>
              <a:rPr sz="2400" dirty="0">
                <a:latin typeface="Arial MT"/>
                <a:cs typeface="Arial MT"/>
              </a:rPr>
              <a:t>array</a:t>
            </a:r>
          </a:p>
          <a:p>
            <a:pPr>
              <a:lnSpc>
                <a:spcPct val="100000"/>
              </a:lnSpc>
            </a:pPr>
            <a:endParaRPr sz="2700" dirty="0">
              <a:latin typeface="Arial MT"/>
              <a:cs typeface="Arial MT"/>
            </a:endParaRPr>
          </a:p>
          <a:p>
            <a:pPr>
              <a:spcBef>
                <a:spcPts val="35"/>
              </a:spcBef>
            </a:pPr>
            <a:endParaRPr sz="2250" dirty="0">
              <a:latin typeface="Arial MT"/>
              <a:cs typeface="Arial MT"/>
            </a:endParaRPr>
          </a:p>
          <a:p>
            <a:pPr marL="243840"/>
            <a:r>
              <a:rPr sz="2400" spc="-5" dirty="0">
                <a:latin typeface="Courier New"/>
                <a:cs typeface="Courier New"/>
              </a:rPr>
              <a:t>public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static </a:t>
            </a:r>
            <a:r>
              <a:rPr sz="2400" spc="-10" dirty="0">
                <a:latin typeface="Courier New"/>
                <a:cs typeface="Courier New"/>
              </a:rPr>
              <a:t>String</a:t>
            </a:r>
            <a:r>
              <a:rPr sz="2400" spc="-35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valueOf</a:t>
            </a:r>
            <a:r>
              <a:rPr sz="2400" spc="-10" dirty="0">
                <a:latin typeface="Courier New"/>
                <a:cs typeface="Courier New"/>
              </a:rPr>
              <a:t>(char[]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data)</a:t>
            </a:r>
            <a:endParaRPr sz="24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3741" y="154304"/>
            <a:ext cx="5528945" cy="4826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String</a:t>
            </a:r>
            <a:r>
              <a:rPr sz="3000" spc="-15" dirty="0"/>
              <a:t> </a:t>
            </a:r>
            <a:r>
              <a:rPr sz="3000" spc="-5" dirty="0"/>
              <a:t>class</a:t>
            </a:r>
            <a:r>
              <a:rPr sz="3000" spc="-50" dirty="0"/>
              <a:t> </a:t>
            </a:r>
            <a:r>
              <a:rPr sz="3000" dirty="0"/>
              <a:t>Methods</a:t>
            </a:r>
            <a:r>
              <a:rPr sz="3000" spc="-20" dirty="0"/>
              <a:t> </a:t>
            </a:r>
            <a:r>
              <a:rPr sz="3000" dirty="0"/>
              <a:t>(Contd.).</a:t>
            </a:r>
            <a:endParaRPr sz="30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4617" y="6643007"/>
            <a:ext cx="21653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7E7E7E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059941" y="908221"/>
            <a:ext cx="7146925" cy="4072890"/>
          </a:xfrm>
          <a:prstGeom prst="rect">
            <a:avLst/>
          </a:prstGeom>
        </p:spPr>
        <p:txBody>
          <a:bodyPr vert="horz" wrap="square" lIns="0" tIns="229870" rIns="0" bIns="0" rtlCol="0">
            <a:spAutoFit/>
          </a:bodyPr>
          <a:lstStyle/>
          <a:p>
            <a:pPr marL="12700">
              <a:spcBef>
                <a:spcPts val="1810"/>
              </a:spcBef>
            </a:pPr>
            <a:r>
              <a:rPr sz="2800" spc="-5" dirty="0">
                <a:latin typeface="Arial MT"/>
                <a:cs typeface="Arial MT"/>
              </a:rPr>
              <a:t>Other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forms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are:</a:t>
            </a:r>
          </a:p>
          <a:p>
            <a:pPr marL="12700" marR="5080">
              <a:lnSpc>
                <a:spcPts val="4490"/>
              </a:lnSpc>
              <a:spcBef>
                <a:spcPts val="280"/>
              </a:spcBef>
            </a:pPr>
            <a:r>
              <a:rPr sz="2400" spc="-5" dirty="0">
                <a:latin typeface="Courier New"/>
                <a:cs typeface="Courier New"/>
              </a:rPr>
              <a:t>public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static String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valueOf</a:t>
            </a:r>
            <a:r>
              <a:rPr sz="2400" spc="-10" dirty="0">
                <a:latin typeface="Courier New"/>
                <a:cs typeface="Courier New"/>
              </a:rPr>
              <a:t>(char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c) 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public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static</a:t>
            </a:r>
            <a:r>
              <a:rPr sz="2400" spc="-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String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valueOf</a:t>
            </a:r>
            <a:r>
              <a:rPr sz="2400" spc="-10" dirty="0">
                <a:latin typeface="Courier New"/>
                <a:cs typeface="Courier New"/>
              </a:rPr>
              <a:t>(boolean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b) </a:t>
            </a:r>
            <a:r>
              <a:rPr sz="2400" spc="-142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public</a:t>
            </a:r>
            <a:r>
              <a:rPr sz="2400" spc="-3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static</a:t>
            </a:r>
            <a:r>
              <a:rPr sz="2400" spc="-10" dirty="0">
                <a:latin typeface="Courier New"/>
                <a:cs typeface="Courier New"/>
              </a:rPr>
              <a:t> String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valueOf</a:t>
            </a:r>
            <a:r>
              <a:rPr sz="2400" spc="-10" dirty="0">
                <a:latin typeface="Courier New"/>
                <a:cs typeface="Courier New"/>
              </a:rPr>
              <a:t>(int</a:t>
            </a:r>
            <a:r>
              <a:rPr sz="2400" spc="-1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i)</a:t>
            </a:r>
            <a:endParaRPr sz="2400" dirty="0">
              <a:latin typeface="Courier New"/>
              <a:cs typeface="Courier New"/>
            </a:endParaRPr>
          </a:p>
          <a:p>
            <a:pPr marL="12700">
              <a:spcBef>
                <a:spcPts val="1185"/>
              </a:spcBef>
            </a:pPr>
            <a:r>
              <a:rPr sz="2400" spc="-5" dirty="0">
                <a:latin typeface="Courier New"/>
                <a:cs typeface="Courier New"/>
              </a:rPr>
              <a:t>public</a:t>
            </a:r>
            <a:r>
              <a:rPr sz="2400" spc="-2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static String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valueOf</a:t>
            </a:r>
            <a:r>
              <a:rPr sz="2400" spc="-10" dirty="0">
                <a:latin typeface="Courier New"/>
                <a:cs typeface="Courier New"/>
              </a:rPr>
              <a:t>(long</a:t>
            </a:r>
            <a:r>
              <a:rPr sz="2400" spc="-5" dirty="0">
                <a:latin typeface="Courier New"/>
                <a:cs typeface="Courier New"/>
              </a:rPr>
              <a:t> l)</a:t>
            </a:r>
            <a:endParaRPr sz="2400" dirty="0">
              <a:latin typeface="Courier New"/>
              <a:cs typeface="Courier New"/>
            </a:endParaRPr>
          </a:p>
          <a:p>
            <a:pPr marL="12700" marR="187960">
              <a:lnSpc>
                <a:spcPts val="4490"/>
              </a:lnSpc>
              <a:spcBef>
                <a:spcPts val="215"/>
              </a:spcBef>
            </a:pPr>
            <a:r>
              <a:rPr sz="2400" spc="-5" dirty="0">
                <a:latin typeface="Courier New"/>
                <a:cs typeface="Courier New"/>
              </a:rPr>
              <a:t>public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static String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valueOf</a:t>
            </a:r>
            <a:r>
              <a:rPr sz="2400" spc="-10" dirty="0">
                <a:latin typeface="Courier New"/>
                <a:cs typeface="Courier New"/>
              </a:rPr>
              <a:t>(float</a:t>
            </a:r>
            <a:r>
              <a:rPr sz="2400" spc="-5" dirty="0">
                <a:latin typeface="Courier New"/>
                <a:cs typeface="Courier New"/>
              </a:rPr>
              <a:t> f) 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public</a:t>
            </a:r>
            <a:r>
              <a:rPr sz="2400" spc="-2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static String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valueOf</a:t>
            </a:r>
            <a:r>
              <a:rPr sz="2400" spc="-10" dirty="0">
                <a:latin typeface="Courier New"/>
                <a:cs typeface="Courier New"/>
              </a:rPr>
              <a:t>(double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d)</a:t>
            </a:r>
            <a:endParaRPr sz="24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6943" y="98247"/>
            <a:ext cx="5529580" cy="48323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String class</a:t>
            </a:r>
            <a:r>
              <a:rPr sz="3000" spc="-35" dirty="0"/>
              <a:t> </a:t>
            </a:r>
            <a:r>
              <a:rPr sz="3000" dirty="0"/>
              <a:t>Methods</a:t>
            </a:r>
            <a:r>
              <a:rPr sz="3000" spc="-15" dirty="0"/>
              <a:t> </a:t>
            </a:r>
            <a:r>
              <a:rPr sz="3000" dirty="0"/>
              <a:t>(Contd.).</a:t>
            </a:r>
            <a:endParaRPr sz="30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5080" indent="-23177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4475" algn="l"/>
              </a:tabLst>
            </a:pPr>
            <a:r>
              <a:rPr b="1" spc="-5" dirty="0">
                <a:solidFill>
                  <a:srgbClr val="FF0000"/>
                </a:solidFill>
                <a:latin typeface="Arial"/>
                <a:cs typeface="Arial"/>
              </a:rPr>
              <a:t>toLowerCase():</a:t>
            </a:r>
            <a:r>
              <a:rPr b="1" spc="22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/>
              <a:t>Method</a:t>
            </a:r>
            <a:r>
              <a:rPr spc="220" dirty="0"/>
              <a:t> </a:t>
            </a:r>
            <a:r>
              <a:rPr spc="-5" dirty="0"/>
              <a:t>converts</a:t>
            </a:r>
            <a:r>
              <a:rPr spc="225" dirty="0"/>
              <a:t> </a:t>
            </a:r>
            <a:r>
              <a:rPr spc="-5" dirty="0"/>
              <a:t>all</a:t>
            </a:r>
            <a:r>
              <a:rPr spc="220" dirty="0"/>
              <a:t> </a:t>
            </a:r>
            <a:r>
              <a:rPr spc="-5" dirty="0"/>
              <a:t>of</a:t>
            </a:r>
            <a:r>
              <a:rPr spc="215" dirty="0"/>
              <a:t> </a:t>
            </a:r>
            <a:r>
              <a:rPr dirty="0"/>
              <a:t>the</a:t>
            </a:r>
            <a:r>
              <a:rPr spc="225" dirty="0"/>
              <a:t> </a:t>
            </a:r>
            <a:r>
              <a:rPr dirty="0"/>
              <a:t>characters</a:t>
            </a:r>
            <a:r>
              <a:rPr spc="225" dirty="0"/>
              <a:t> </a:t>
            </a:r>
            <a:r>
              <a:rPr spc="-10" dirty="0"/>
              <a:t>in </a:t>
            </a:r>
            <a:r>
              <a:rPr spc="-655" dirty="0"/>
              <a:t> </a:t>
            </a:r>
            <a:r>
              <a:rPr dirty="0"/>
              <a:t>a</a:t>
            </a:r>
            <a:r>
              <a:rPr spc="-5" dirty="0"/>
              <a:t> String</a:t>
            </a:r>
            <a:r>
              <a:rPr dirty="0"/>
              <a:t> to</a:t>
            </a:r>
            <a:r>
              <a:rPr spc="-15" dirty="0"/>
              <a:t> </a:t>
            </a:r>
            <a:r>
              <a:rPr spc="-5" dirty="0"/>
              <a:t>lower</a:t>
            </a:r>
            <a:r>
              <a:rPr spc="20" dirty="0"/>
              <a:t> </a:t>
            </a:r>
            <a:r>
              <a:rPr dirty="0"/>
              <a:t>case</a:t>
            </a:r>
          </a:p>
          <a:p>
            <a:pPr marL="243840" marR="5080" indent="-23177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44475" algn="l"/>
              </a:tabLst>
            </a:pP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toUpperCase(</a:t>
            </a:r>
            <a:r>
              <a:rPr b="1" dirty="0">
                <a:latin typeface="Arial"/>
                <a:cs typeface="Arial"/>
              </a:rPr>
              <a:t>):</a:t>
            </a:r>
            <a:r>
              <a:rPr b="1" spc="229" dirty="0">
                <a:latin typeface="Arial"/>
                <a:cs typeface="Arial"/>
              </a:rPr>
              <a:t> </a:t>
            </a:r>
            <a:r>
              <a:rPr spc="-5" dirty="0"/>
              <a:t>Method</a:t>
            </a:r>
            <a:r>
              <a:rPr spc="225" dirty="0"/>
              <a:t> </a:t>
            </a:r>
            <a:r>
              <a:rPr spc="-5" dirty="0"/>
              <a:t>converts</a:t>
            </a:r>
            <a:r>
              <a:rPr spc="235" dirty="0"/>
              <a:t> </a:t>
            </a:r>
            <a:r>
              <a:rPr spc="-5" dirty="0"/>
              <a:t>all</a:t>
            </a:r>
            <a:r>
              <a:rPr spc="225" dirty="0"/>
              <a:t> </a:t>
            </a:r>
            <a:r>
              <a:rPr spc="-5" dirty="0"/>
              <a:t>of</a:t>
            </a:r>
            <a:r>
              <a:rPr spc="229" dirty="0"/>
              <a:t> </a:t>
            </a:r>
            <a:r>
              <a:rPr dirty="0"/>
              <a:t>the</a:t>
            </a:r>
            <a:r>
              <a:rPr spc="229" dirty="0"/>
              <a:t> </a:t>
            </a:r>
            <a:r>
              <a:rPr dirty="0"/>
              <a:t>characters</a:t>
            </a:r>
            <a:r>
              <a:rPr spc="235" dirty="0"/>
              <a:t> </a:t>
            </a:r>
            <a:r>
              <a:rPr spc="-10" dirty="0"/>
              <a:t>in </a:t>
            </a:r>
            <a:r>
              <a:rPr spc="-650" dirty="0"/>
              <a:t> </a:t>
            </a:r>
            <a:r>
              <a:rPr spc="-5" dirty="0"/>
              <a:t>a</a:t>
            </a:r>
            <a:r>
              <a:rPr dirty="0"/>
              <a:t> </a:t>
            </a:r>
            <a:r>
              <a:rPr spc="-5" dirty="0"/>
              <a:t>String</a:t>
            </a:r>
            <a:r>
              <a:rPr dirty="0"/>
              <a:t> to</a:t>
            </a:r>
            <a:r>
              <a:rPr spc="-10" dirty="0"/>
              <a:t> </a:t>
            </a:r>
            <a:r>
              <a:rPr spc="-5" dirty="0"/>
              <a:t>upper</a:t>
            </a:r>
            <a:r>
              <a:rPr spc="10" dirty="0"/>
              <a:t> </a:t>
            </a:r>
            <a:r>
              <a:rPr spc="-5" dirty="0"/>
              <a:t>case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 dirty="0"/>
          </a:p>
          <a:p>
            <a:pPr marL="12700" marR="3935729">
              <a:lnSpc>
                <a:spcPct val="120000"/>
              </a:lnSpc>
            </a:pPr>
            <a:r>
              <a:rPr sz="2000" spc="-5" dirty="0">
                <a:latin typeface="Courier New"/>
                <a:cs typeface="Courier New"/>
              </a:rPr>
              <a:t>public String </a:t>
            </a:r>
            <a:r>
              <a:rPr sz="2000" b="1" spc="-5" dirty="0">
                <a:latin typeface="Courier New"/>
                <a:cs typeface="Courier New"/>
              </a:rPr>
              <a:t>toLowerCase</a:t>
            </a:r>
            <a:r>
              <a:rPr sz="2000" spc="-5" dirty="0">
                <a:latin typeface="Courier New"/>
                <a:cs typeface="Courier New"/>
              </a:rPr>
              <a:t>() </a:t>
            </a:r>
            <a:r>
              <a:rPr sz="2000" spc="-119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public</a:t>
            </a:r>
            <a:r>
              <a:rPr sz="2000" spc="-3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String</a:t>
            </a:r>
            <a:r>
              <a:rPr sz="2000" spc="-2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toUpperCase</a:t>
            </a:r>
            <a:r>
              <a:rPr sz="2000" spc="-5" dirty="0">
                <a:latin typeface="Courier New"/>
                <a:cs typeface="Courier New"/>
              </a:rPr>
              <a:t>()</a:t>
            </a:r>
            <a:endParaRPr sz="2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 dirty="0">
              <a:latin typeface="Courier New"/>
              <a:cs typeface="Courier New"/>
            </a:endParaRPr>
          </a:p>
          <a:p>
            <a:pPr marL="469900" marR="3174365" indent="-457834">
              <a:lnSpc>
                <a:spcPct val="120100"/>
              </a:lnSpc>
              <a:spcBef>
                <a:spcPts val="5"/>
              </a:spcBef>
            </a:pPr>
            <a:r>
              <a:rPr sz="2000" spc="-5" dirty="0">
                <a:latin typeface="Courier New"/>
                <a:cs typeface="Courier New"/>
              </a:rPr>
              <a:t>Eg: "HELLO WORLD".toLowerCase(); </a:t>
            </a:r>
            <a:r>
              <a:rPr sz="2000" spc="-119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"hello</a:t>
            </a:r>
            <a:r>
              <a:rPr sz="2000" spc="-2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world".toUpperCase();</a:t>
            </a:r>
            <a:endParaRPr sz="2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98247"/>
            <a:ext cx="2248535" cy="4832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/>
              <a:t>StringBuffer</a:t>
            </a:r>
            <a:endParaRPr sz="3000" b="1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4617" y="6643007"/>
            <a:ext cx="216535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7E7E7E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IN" spc="-5" smtClean="0"/>
              <a:pPr marL="38100"/>
              <a:t>38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73225" y="1168654"/>
            <a:ext cx="9911872" cy="39497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6985" indent="-231775">
              <a:spcBef>
                <a:spcPts val="100"/>
              </a:spcBef>
              <a:buChar char="•"/>
              <a:tabLst>
                <a:tab pos="244475" algn="l"/>
                <a:tab pos="2019935" algn="l"/>
                <a:tab pos="2884170" algn="l"/>
                <a:tab pos="4020820" algn="l"/>
                <a:tab pos="4631055" algn="l"/>
                <a:tab pos="5970905" algn="l"/>
                <a:tab pos="6463030" algn="l"/>
                <a:tab pos="7209790" algn="l"/>
                <a:tab pos="7871459" algn="l"/>
              </a:tabLst>
            </a:pPr>
            <a:r>
              <a:rPr sz="2400" dirty="0">
                <a:latin typeface="Arial MT"/>
                <a:cs typeface="Arial MT"/>
              </a:rPr>
              <a:t>Str</a:t>
            </a:r>
            <a:r>
              <a:rPr sz="2400" spc="-5" dirty="0">
                <a:latin typeface="Arial MT"/>
                <a:cs typeface="Arial MT"/>
              </a:rPr>
              <a:t>ingBu</a:t>
            </a:r>
            <a:r>
              <a:rPr sz="2400" spc="-45" dirty="0">
                <a:latin typeface="Arial MT"/>
                <a:cs typeface="Arial MT"/>
              </a:rPr>
              <a:t>f</a:t>
            </a:r>
            <a:r>
              <a:rPr sz="2400" dirty="0">
                <a:latin typeface="Arial MT"/>
                <a:cs typeface="Arial MT"/>
              </a:rPr>
              <a:t>fer	</a:t>
            </a:r>
            <a:r>
              <a:rPr sz="2400" spc="-5" dirty="0">
                <a:latin typeface="Arial MT"/>
                <a:cs typeface="Arial MT"/>
              </a:rPr>
              <a:t>cl</a:t>
            </a:r>
            <a:r>
              <a:rPr sz="2400" spc="-15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ss	</a:t>
            </a:r>
            <a:r>
              <a:rPr sz="2400" spc="-5" dirty="0">
                <a:latin typeface="Arial MT"/>
                <a:cs typeface="Arial MT"/>
              </a:rPr>
              <a:t>objects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5" dirty="0">
                <a:latin typeface="Arial MT"/>
                <a:cs typeface="Arial MT"/>
              </a:rPr>
              <a:t>are</a:t>
            </a:r>
            <a:r>
              <a:rPr sz="2400" dirty="0">
                <a:latin typeface="Arial MT"/>
                <a:cs typeface="Arial MT"/>
              </a:rPr>
              <a:t>	mut</a:t>
            </a:r>
            <a:r>
              <a:rPr sz="2400" spc="-5" dirty="0">
                <a:latin typeface="Arial MT"/>
                <a:cs typeface="Arial MT"/>
              </a:rPr>
              <a:t>ab</a:t>
            </a:r>
            <a:r>
              <a:rPr sz="2400" spc="-15" dirty="0">
                <a:latin typeface="Arial MT"/>
                <a:cs typeface="Arial MT"/>
              </a:rPr>
              <a:t>l</a:t>
            </a:r>
            <a:r>
              <a:rPr sz="2400" dirty="0">
                <a:latin typeface="Arial MT"/>
                <a:cs typeface="Arial MT"/>
              </a:rPr>
              <a:t>e,	</a:t>
            </a:r>
            <a:r>
              <a:rPr sz="2400" spc="-5" dirty="0">
                <a:latin typeface="Arial MT"/>
                <a:cs typeface="Arial MT"/>
              </a:rPr>
              <a:t>so</a:t>
            </a:r>
            <a:r>
              <a:rPr sz="2400" dirty="0">
                <a:latin typeface="Arial MT"/>
                <a:cs typeface="Arial MT"/>
              </a:rPr>
              <a:t>	they	</a:t>
            </a:r>
            <a:r>
              <a:rPr sz="2400" spc="-5" dirty="0">
                <a:latin typeface="Arial MT"/>
                <a:cs typeface="Arial MT"/>
              </a:rPr>
              <a:t>can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be  </a:t>
            </a:r>
            <a:r>
              <a:rPr sz="2400" spc="-5" dirty="0">
                <a:latin typeface="Arial MT"/>
                <a:cs typeface="Arial MT"/>
              </a:rPr>
              <a:t>modified</a:t>
            </a:r>
            <a:endParaRPr sz="2400" dirty="0">
              <a:latin typeface="Arial MT"/>
              <a:cs typeface="Arial MT"/>
            </a:endParaRPr>
          </a:p>
          <a:p>
            <a:pPr>
              <a:spcBef>
                <a:spcPts val="5"/>
              </a:spcBef>
              <a:buFont typeface="Arial MT"/>
              <a:buChar char="•"/>
            </a:pPr>
            <a:endParaRPr sz="2500" dirty="0">
              <a:latin typeface="Arial MT"/>
              <a:cs typeface="Arial MT"/>
            </a:endParaRPr>
          </a:p>
          <a:p>
            <a:pPr marL="243840" marR="6350" indent="-231775">
              <a:buChar char="•"/>
              <a:tabLst>
                <a:tab pos="244475" algn="l"/>
                <a:tab pos="1853564" algn="l"/>
              </a:tabLst>
            </a:pPr>
            <a:r>
              <a:rPr sz="2400" dirty="0">
                <a:latin typeface="Arial MT"/>
                <a:cs typeface="Arial MT"/>
              </a:rPr>
              <a:t>The</a:t>
            </a:r>
            <a:r>
              <a:rPr sz="2400" spc="34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length	and</a:t>
            </a:r>
            <a:r>
              <a:rPr sz="2400" spc="3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content</a:t>
            </a:r>
            <a:r>
              <a:rPr sz="2400" spc="3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of</a:t>
            </a:r>
            <a:r>
              <a:rPr sz="2400" spc="3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32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StringBuffer</a:t>
            </a:r>
            <a:r>
              <a:rPr sz="2400" spc="3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sequence</a:t>
            </a:r>
            <a:r>
              <a:rPr sz="2400" spc="3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can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changed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through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certain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method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calls</a:t>
            </a:r>
            <a:endParaRPr sz="2400" dirty="0">
              <a:latin typeface="Arial MT"/>
              <a:cs typeface="Arial MT"/>
            </a:endParaRPr>
          </a:p>
          <a:p>
            <a:pPr>
              <a:spcBef>
                <a:spcPts val="5"/>
              </a:spcBef>
              <a:buFont typeface="Arial MT"/>
              <a:buChar char="•"/>
            </a:pPr>
            <a:endParaRPr sz="2250" dirty="0">
              <a:latin typeface="Arial MT"/>
              <a:cs typeface="Arial MT"/>
            </a:endParaRPr>
          </a:p>
          <a:p>
            <a:pPr marL="243840" indent="-231775">
              <a:buChar char="•"/>
              <a:tabLst>
                <a:tab pos="244475" algn="l"/>
              </a:tabLst>
            </a:pPr>
            <a:r>
              <a:rPr sz="2400" spc="-5" dirty="0">
                <a:latin typeface="Arial MT"/>
                <a:cs typeface="Arial MT"/>
              </a:rPr>
              <a:t>StringBuffer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class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defines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three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constructors:</a:t>
            </a:r>
          </a:p>
          <a:p>
            <a:pPr>
              <a:spcBef>
                <a:spcPts val="30"/>
              </a:spcBef>
              <a:buFont typeface="Arial MT"/>
              <a:buChar char="•"/>
            </a:pPr>
            <a:endParaRPr sz="2400" dirty="0">
              <a:latin typeface="Arial MT"/>
              <a:cs typeface="Arial MT"/>
            </a:endParaRPr>
          </a:p>
          <a:p>
            <a:pPr marL="756285" lvl="1" indent="-287020"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 MT"/>
                <a:cs typeface="Arial MT"/>
              </a:rPr>
              <a:t>StringBuffer()//empty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object</a:t>
            </a:r>
          </a:p>
          <a:p>
            <a:pPr marL="756285" lvl="1" indent="-287020"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 MT"/>
                <a:cs typeface="Arial MT"/>
              </a:rPr>
              <a:t>StringBuffer(int</a:t>
            </a:r>
            <a:r>
              <a:rPr sz="2000" spc="1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capacity)//creates</a:t>
            </a:r>
            <a:r>
              <a:rPr sz="2000" spc="1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1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empty</a:t>
            </a:r>
            <a:r>
              <a:rPr sz="2000" spc="1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object</a:t>
            </a:r>
            <a:r>
              <a:rPr sz="2000" spc="10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1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1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capacity</a:t>
            </a:r>
            <a:endParaRPr sz="2000" dirty="0">
              <a:latin typeface="Arial MT"/>
              <a:cs typeface="Arial MT"/>
            </a:endParaRPr>
          </a:p>
          <a:p>
            <a:pPr marL="756285"/>
            <a:r>
              <a:rPr sz="2000" dirty="0">
                <a:latin typeface="Arial MT"/>
                <a:cs typeface="Arial MT"/>
              </a:rPr>
              <a:t>for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storing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string</a:t>
            </a:r>
          </a:p>
          <a:p>
            <a:pPr marL="756285" lvl="1" indent="-287020"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 MT"/>
                <a:cs typeface="Arial MT"/>
              </a:rPr>
              <a:t>StringBuffer(String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str)//create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StringBuffer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object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using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string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3741" y="154304"/>
            <a:ext cx="4469765" cy="4826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String</a:t>
            </a:r>
            <a:r>
              <a:rPr sz="3000" spc="-25" dirty="0"/>
              <a:t> </a:t>
            </a:r>
            <a:r>
              <a:rPr sz="3000" dirty="0"/>
              <a:t>Buffer</a:t>
            </a:r>
            <a:r>
              <a:rPr sz="3000" spc="-45" dirty="0"/>
              <a:t> </a:t>
            </a:r>
            <a:r>
              <a:rPr sz="3000" spc="-5" dirty="0"/>
              <a:t>Operations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25151" y="1017778"/>
            <a:ext cx="9506273" cy="42170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5715" indent="-231775">
              <a:spcBef>
                <a:spcPts val="100"/>
              </a:spcBef>
              <a:buChar char="•"/>
              <a:tabLst>
                <a:tab pos="244475" algn="l"/>
              </a:tabLst>
            </a:pPr>
            <a:r>
              <a:rPr sz="2400" spc="-5" dirty="0">
                <a:latin typeface="Arial MT"/>
                <a:cs typeface="Arial MT"/>
              </a:rPr>
              <a:t>StringBuffer</a:t>
            </a:r>
            <a:r>
              <a:rPr sz="2400" spc="2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has</a:t>
            </a:r>
            <a:r>
              <a:rPr sz="2400" spc="229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two</a:t>
            </a:r>
            <a:r>
              <a:rPr sz="2400" spc="229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main</a:t>
            </a:r>
            <a:r>
              <a:rPr sz="2400" spc="2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operations</a:t>
            </a:r>
            <a:r>
              <a:rPr sz="2400" spc="2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methods</a:t>
            </a:r>
            <a:r>
              <a:rPr sz="2400" spc="229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–</a:t>
            </a:r>
            <a:r>
              <a:rPr sz="2400" spc="229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append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insert</a:t>
            </a:r>
            <a:endParaRPr sz="2400" dirty="0">
              <a:latin typeface="Arial MT"/>
              <a:cs typeface="Arial MT"/>
            </a:endParaRPr>
          </a:p>
          <a:p>
            <a:pPr>
              <a:spcBef>
                <a:spcPts val="10"/>
              </a:spcBef>
              <a:buFont typeface="Arial MT"/>
              <a:buChar char="•"/>
            </a:pPr>
            <a:endParaRPr sz="3500" dirty="0">
              <a:latin typeface="Arial MT"/>
              <a:cs typeface="Arial MT"/>
            </a:endParaRPr>
          </a:p>
          <a:p>
            <a:pPr marL="243840" marR="5080" indent="-231775">
              <a:buChar char="•"/>
              <a:tabLst>
                <a:tab pos="244475" algn="l"/>
                <a:tab pos="1049020" algn="l"/>
                <a:tab pos="1972310" algn="l"/>
                <a:tab pos="3319779" algn="l"/>
                <a:tab pos="3938904" algn="l"/>
                <a:tab pos="5627370" algn="l"/>
                <a:tab pos="6127750" algn="l"/>
                <a:tab pos="6813550" algn="l"/>
                <a:tab pos="7567930" algn="l"/>
              </a:tabLst>
            </a:pPr>
            <a:r>
              <a:rPr sz="2400" dirty="0">
                <a:latin typeface="Arial MT"/>
                <a:cs typeface="Arial MT"/>
              </a:rPr>
              <a:t>Both	</a:t>
            </a:r>
            <a:r>
              <a:rPr sz="2400" spc="-5" dirty="0">
                <a:latin typeface="Arial MT"/>
                <a:cs typeface="Arial MT"/>
              </a:rPr>
              <a:t>these</a:t>
            </a:r>
            <a:r>
              <a:rPr sz="2400" dirty="0">
                <a:latin typeface="Arial MT"/>
                <a:cs typeface="Arial MT"/>
              </a:rPr>
              <a:t>	m</a:t>
            </a:r>
            <a:r>
              <a:rPr sz="2400" spc="-5" dirty="0">
                <a:latin typeface="Arial MT"/>
                <a:cs typeface="Arial MT"/>
              </a:rPr>
              <a:t>ethods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5" dirty="0">
                <a:latin typeface="Arial MT"/>
                <a:cs typeface="Arial MT"/>
              </a:rPr>
              <a:t>are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5" dirty="0">
                <a:latin typeface="Arial MT"/>
                <a:cs typeface="Arial MT"/>
              </a:rPr>
              <a:t>overl</a:t>
            </a:r>
            <a:r>
              <a:rPr sz="2400" dirty="0">
                <a:latin typeface="Arial MT"/>
                <a:cs typeface="Arial MT"/>
              </a:rPr>
              <a:t>o</a:t>
            </a:r>
            <a:r>
              <a:rPr sz="2400" spc="-5" dirty="0">
                <a:latin typeface="Arial MT"/>
                <a:cs typeface="Arial MT"/>
              </a:rPr>
              <a:t>ad</a:t>
            </a:r>
            <a:r>
              <a:rPr sz="2400" dirty="0">
                <a:latin typeface="Arial MT"/>
                <a:cs typeface="Arial MT"/>
              </a:rPr>
              <a:t>e</a:t>
            </a:r>
            <a:r>
              <a:rPr sz="2400" spc="-5" dirty="0">
                <a:latin typeface="Arial MT"/>
                <a:cs typeface="Arial MT"/>
              </a:rPr>
              <a:t>d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5" dirty="0">
                <a:latin typeface="Arial MT"/>
                <a:cs typeface="Arial MT"/>
              </a:rPr>
              <a:t>so</a:t>
            </a:r>
            <a:r>
              <a:rPr sz="2400" dirty="0">
                <a:latin typeface="Arial MT"/>
                <a:cs typeface="Arial MT"/>
              </a:rPr>
              <a:t>	t</a:t>
            </a:r>
            <a:r>
              <a:rPr sz="2400" spc="-10" dirty="0">
                <a:latin typeface="Arial MT"/>
                <a:cs typeface="Arial MT"/>
              </a:rPr>
              <a:t>h</a:t>
            </a:r>
            <a:r>
              <a:rPr sz="2400" dirty="0">
                <a:latin typeface="Arial MT"/>
                <a:cs typeface="Arial MT"/>
              </a:rPr>
              <a:t>at	they	</a:t>
            </a:r>
            <a:r>
              <a:rPr sz="2400" spc="-15" dirty="0">
                <a:latin typeface="Arial MT"/>
                <a:cs typeface="Arial MT"/>
              </a:rPr>
              <a:t>c</a:t>
            </a:r>
            <a:r>
              <a:rPr sz="2400" spc="-5" dirty="0">
                <a:latin typeface="Arial MT"/>
                <a:cs typeface="Arial MT"/>
              </a:rPr>
              <a:t>an  accept any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type</a:t>
            </a:r>
            <a:r>
              <a:rPr sz="2400" spc="-5" dirty="0">
                <a:latin typeface="Arial MT"/>
                <a:cs typeface="Arial MT"/>
              </a:rPr>
              <a:t> of data</a:t>
            </a:r>
            <a:endParaRPr sz="2400" dirty="0">
              <a:latin typeface="Arial MT"/>
              <a:cs typeface="Arial MT"/>
            </a:endParaRPr>
          </a:p>
          <a:p>
            <a:pPr>
              <a:spcBef>
                <a:spcPts val="30"/>
              </a:spcBef>
              <a:buFont typeface="Arial MT"/>
              <a:buChar char="•"/>
            </a:pPr>
            <a:endParaRPr sz="2350" dirty="0">
              <a:latin typeface="Arial MT"/>
              <a:cs typeface="Arial MT"/>
            </a:endParaRPr>
          </a:p>
          <a:p>
            <a:pPr marL="243840" marR="3085465" indent="-231775">
              <a:lnSpc>
                <a:spcPct val="105200"/>
              </a:lnSpc>
            </a:pPr>
            <a:r>
              <a:rPr sz="2400" spc="-5" dirty="0">
                <a:latin typeface="Arial MT"/>
                <a:cs typeface="Arial MT"/>
              </a:rPr>
              <a:t>Here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are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few</a:t>
            </a:r>
            <a:r>
              <a:rPr sz="2400" spc="-5" dirty="0">
                <a:latin typeface="Arial MT"/>
                <a:cs typeface="Arial MT"/>
              </a:rPr>
              <a:t> append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methods: </a:t>
            </a:r>
            <a:r>
              <a:rPr sz="2400" dirty="0">
                <a:latin typeface="Arial MT"/>
                <a:cs typeface="Arial MT"/>
              </a:rPr>
              <a:t> </a:t>
            </a:r>
            <a:endParaRPr lang="en-US" sz="2400" dirty="0">
              <a:latin typeface="Arial MT"/>
              <a:cs typeface="Arial MT"/>
            </a:endParaRPr>
          </a:p>
          <a:p>
            <a:pPr marL="243840" marR="3085465" indent="-231775">
              <a:lnSpc>
                <a:spcPct val="105200"/>
              </a:lnSpc>
            </a:pPr>
            <a:r>
              <a:rPr sz="2000" spc="-5" dirty="0" err="1">
                <a:latin typeface="Courier New"/>
                <a:cs typeface="Courier New"/>
              </a:rPr>
              <a:t>StringBuffer</a:t>
            </a:r>
            <a:r>
              <a:rPr sz="2000" spc="-5" dirty="0">
                <a:latin typeface="Courier New"/>
                <a:cs typeface="Courier New"/>
              </a:rPr>
              <a:t> append(String str) </a:t>
            </a:r>
            <a:endParaRPr lang="en-US" sz="2000" spc="-5" dirty="0">
              <a:latin typeface="Courier New"/>
              <a:cs typeface="Courier New"/>
            </a:endParaRPr>
          </a:p>
          <a:p>
            <a:pPr marL="243840" marR="3085465" indent="-231775">
              <a:lnSpc>
                <a:spcPct val="105200"/>
              </a:lnSpc>
            </a:pPr>
            <a:r>
              <a:rPr sz="2000" spc="-119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StringBuffer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append(int num)</a:t>
            </a:r>
            <a:endParaRPr sz="2000" dirty="0">
              <a:latin typeface="Courier New"/>
              <a:cs typeface="Courier New"/>
            </a:endParaRPr>
          </a:p>
          <a:p>
            <a:pPr>
              <a:spcBef>
                <a:spcPts val="40"/>
              </a:spcBef>
            </a:pPr>
            <a:endParaRPr sz="2750" dirty="0">
              <a:latin typeface="Courier New"/>
              <a:cs typeface="Courier New"/>
            </a:endParaRPr>
          </a:p>
          <a:p>
            <a:pPr marL="243840" marR="5080" indent="-231775">
              <a:buChar char="•"/>
              <a:tabLst>
                <a:tab pos="244475" algn="l"/>
                <a:tab pos="777875" algn="l"/>
                <a:tab pos="1379855" algn="l"/>
                <a:tab pos="2320290" algn="l"/>
                <a:tab pos="3801745" algn="l"/>
                <a:tab pos="4403725" algn="l"/>
                <a:tab pos="5598795" algn="l"/>
                <a:tab pos="6793865" algn="l"/>
                <a:tab pos="7633334" algn="l"/>
              </a:tabLst>
            </a:pPr>
            <a:r>
              <a:rPr sz="2400" spc="-5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s	the	</a:t>
            </a:r>
            <a:r>
              <a:rPr sz="2400" spc="-5" dirty="0">
                <a:latin typeface="Arial MT"/>
                <a:cs typeface="Arial MT"/>
              </a:rPr>
              <a:t>name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5" dirty="0">
                <a:latin typeface="Arial MT"/>
                <a:cs typeface="Arial MT"/>
              </a:rPr>
              <a:t>suggest</a:t>
            </a:r>
            <a:r>
              <a:rPr sz="2400" spc="-15" dirty="0">
                <a:latin typeface="Arial MT"/>
                <a:cs typeface="Arial MT"/>
              </a:rPr>
              <a:t>s</a:t>
            </a:r>
            <a:r>
              <a:rPr sz="2400" dirty="0">
                <a:latin typeface="Arial MT"/>
                <a:cs typeface="Arial MT"/>
              </a:rPr>
              <a:t>,	the	</a:t>
            </a:r>
            <a:r>
              <a:rPr sz="2400" spc="-5" dirty="0">
                <a:latin typeface="Arial MT"/>
                <a:cs typeface="Arial MT"/>
              </a:rPr>
              <a:t>ap</a:t>
            </a:r>
            <a:r>
              <a:rPr sz="2400" spc="-15" dirty="0">
                <a:latin typeface="Arial MT"/>
                <a:cs typeface="Arial MT"/>
              </a:rPr>
              <a:t>p</a:t>
            </a:r>
            <a:r>
              <a:rPr sz="2400" dirty="0">
                <a:latin typeface="Arial MT"/>
                <a:cs typeface="Arial MT"/>
              </a:rPr>
              <a:t>e</a:t>
            </a:r>
            <a:r>
              <a:rPr sz="2400" spc="-5" dirty="0">
                <a:latin typeface="Arial MT"/>
                <a:cs typeface="Arial MT"/>
              </a:rPr>
              <a:t>nd</a:t>
            </a:r>
            <a:r>
              <a:rPr sz="2400" dirty="0">
                <a:latin typeface="Arial MT"/>
                <a:cs typeface="Arial MT"/>
              </a:rPr>
              <a:t>	met</a:t>
            </a:r>
            <a:r>
              <a:rPr sz="2400" spc="-5" dirty="0">
                <a:latin typeface="Arial MT"/>
                <a:cs typeface="Arial MT"/>
              </a:rPr>
              <a:t>hod</a:t>
            </a:r>
            <a:r>
              <a:rPr sz="2400" dirty="0">
                <a:latin typeface="Arial MT"/>
                <a:cs typeface="Arial MT"/>
              </a:rPr>
              <a:t>	a</a:t>
            </a:r>
            <a:r>
              <a:rPr sz="2400" spc="-5" dirty="0">
                <a:latin typeface="Arial MT"/>
                <a:cs typeface="Arial MT"/>
              </a:rPr>
              <a:t>dds</a:t>
            </a:r>
            <a:r>
              <a:rPr sz="2400" dirty="0">
                <a:latin typeface="Arial MT"/>
                <a:cs typeface="Arial MT"/>
              </a:rPr>
              <a:t>	the  </a:t>
            </a:r>
            <a:r>
              <a:rPr sz="2400" spc="-5" dirty="0">
                <a:latin typeface="Arial MT"/>
                <a:cs typeface="Arial MT"/>
              </a:rPr>
              <a:t>specified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characters </a:t>
            </a:r>
            <a:r>
              <a:rPr sz="2400" spc="-5" dirty="0">
                <a:latin typeface="Arial MT"/>
                <a:cs typeface="Arial MT"/>
              </a:rPr>
              <a:t>at </a:t>
            </a: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-5" dirty="0">
                <a:latin typeface="Arial MT"/>
                <a:cs typeface="Arial MT"/>
              </a:rPr>
              <a:t>end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StringBuffer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object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661" y="361276"/>
            <a:ext cx="5257800" cy="725844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cs typeface="Tahoma" panose="020B0604030504040204" pitchFamily="34" charset="0"/>
              </a:rPr>
              <a:t>WITHOUT LAMBDA EXPRESSION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2AEF87-EAD1-DC65-E3D0-E3B23EDD0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91" y="967066"/>
            <a:ext cx="5638801" cy="5113176"/>
          </a:xfrm>
          <a:ln w="635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2300" dirty="0"/>
              <a:t>class </a:t>
            </a:r>
            <a:r>
              <a:rPr lang="en-IN" sz="2300" dirty="0" err="1"/>
              <a:t>ThreadImpl</a:t>
            </a:r>
            <a:r>
              <a:rPr lang="en-IN" sz="2300" dirty="0"/>
              <a:t> implements Runnable{</a:t>
            </a:r>
          </a:p>
          <a:p>
            <a:pPr marL="0" indent="0">
              <a:buNone/>
            </a:pPr>
            <a:r>
              <a:rPr lang="en-IN" sz="2300" dirty="0"/>
              <a:t>    public void run(){</a:t>
            </a:r>
          </a:p>
          <a:p>
            <a:pPr marL="0" indent="0">
              <a:buNone/>
            </a:pPr>
            <a:r>
              <a:rPr lang="en-IN" sz="2300" dirty="0"/>
              <a:t>        </a:t>
            </a:r>
            <a:r>
              <a:rPr lang="en-IN" sz="2300" dirty="0" err="1"/>
              <a:t>System.out.println</a:t>
            </a:r>
            <a:r>
              <a:rPr lang="en-IN" sz="2300" dirty="0"/>
              <a:t>("Thread1 is running...");  </a:t>
            </a:r>
          </a:p>
          <a:p>
            <a:pPr marL="0" indent="0">
              <a:buNone/>
            </a:pPr>
            <a:r>
              <a:rPr lang="en-IN" sz="2300" dirty="0"/>
              <a:t>    }</a:t>
            </a:r>
          </a:p>
          <a:p>
            <a:pPr marL="0" indent="0">
              <a:buNone/>
            </a:pPr>
            <a:r>
              <a:rPr lang="en-IN" sz="2300" dirty="0"/>
              <a:t>}</a:t>
            </a:r>
          </a:p>
          <a:p>
            <a:pPr marL="0" indent="0">
              <a:buNone/>
            </a:pPr>
            <a:r>
              <a:rPr lang="en-IN" sz="2300" dirty="0"/>
              <a:t>class </a:t>
            </a:r>
            <a:r>
              <a:rPr lang="en-IN" sz="2300" dirty="0" err="1"/>
              <a:t>ThreadExample</a:t>
            </a:r>
            <a:r>
              <a:rPr lang="en-IN" sz="2300" dirty="0"/>
              <a:t>{  </a:t>
            </a:r>
          </a:p>
          <a:p>
            <a:pPr marL="0" indent="0">
              <a:buNone/>
            </a:pPr>
            <a:r>
              <a:rPr lang="en-IN" sz="2300" dirty="0"/>
              <a:t>    public static void main(String[] </a:t>
            </a:r>
            <a:r>
              <a:rPr lang="en-IN" sz="2300" dirty="0" err="1"/>
              <a:t>args</a:t>
            </a:r>
            <a:r>
              <a:rPr lang="en-IN" sz="2300" dirty="0"/>
              <a:t>) {  </a:t>
            </a:r>
          </a:p>
          <a:p>
            <a:pPr marL="0" indent="0">
              <a:buNone/>
            </a:pPr>
            <a:r>
              <a:rPr lang="en-IN" sz="2300" dirty="0"/>
              <a:t>        </a:t>
            </a:r>
            <a:r>
              <a:rPr lang="en-IN" sz="2300" dirty="0" err="1"/>
              <a:t>ThreadImpl</a:t>
            </a:r>
            <a:r>
              <a:rPr lang="en-IN" sz="2300" dirty="0"/>
              <a:t> r1=new </a:t>
            </a:r>
            <a:r>
              <a:rPr lang="en-IN" sz="2300" dirty="0" err="1"/>
              <a:t>ThreadImpl</a:t>
            </a:r>
            <a:r>
              <a:rPr lang="en-IN" sz="2300" dirty="0"/>
              <a:t>();</a:t>
            </a:r>
          </a:p>
          <a:p>
            <a:pPr marL="0" indent="0">
              <a:buNone/>
            </a:pPr>
            <a:r>
              <a:rPr lang="en-IN" sz="2300" dirty="0"/>
              <a:t>        Thread t1=new Thread(r1);  </a:t>
            </a:r>
          </a:p>
          <a:p>
            <a:pPr marL="0" indent="0">
              <a:buNone/>
            </a:pPr>
            <a:r>
              <a:rPr lang="en-IN" sz="2300" dirty="0"/>
              <a:t>        t1.start(); </a:t>
            </a:r>
          </a:p>
          <a:p>
            <a:pPr marL="0" indent="0">
              <a:buNone/>
            </a:pPr>
            <a:r>
              <a:rPr lang="en-IN" sz="2300" dirty="0"/>
              <a:t>}</a:t>
            </a:r>
          </a:p>
          <a:p>
            <a:pPr marL="0" indent="0">
              <a:buNone/>
            </a:pPr>
            <a:r>
              <a:rPr lang="en-IN" sz="2300" dirty="0"/>
              <a:t>}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0D36FFD-BC8C-0DA3-9202-A99B3BFF28BA}"/>
              </a:ext>
            </a:extLst>
          </p:cNvPr>
          <p:cNvSpPr txBox="1">
            <a:spLocks/>
          </p:cNvSpPr>
          <p:nvPr/>
        </p:nvSpPr>
        <p:spPr>
          <a:xfrm>
            <a:off x="6093462" y="366952"/>
            <a:ext cx="5257800" cy="725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Tahoma" panose="020B0604030504040204" pitchFamily="34" charset="0"/>
                <a:cs typeface="Tahoma" panose="020B0604030504040204" pitchFamily="34" charset="0"/>
              </a:rPr>
              <a:t>WITH LAMBDA EXPRESSION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A4F23-233E-1A98-31E5-8800C8BD9B63}"/>
              </a:ext>
            </a:extLst>
          </p:cNvPr>
          <p:cNvSpPr txBox="1"/>
          <p:nvPr/>
        </p:nvSpPr>
        <p:spPr>
          <a:xfrm>
            <a:off x="6666232" y="6157136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Where is Lambda Expression?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106C20-9F4A-3F57-0557-3533E62EA8E5}"/>
              </a:ext>
            </a:extLst>
          </p:cNvPr>
          <p:cNvSpPr/>
          <p:nvPr/>
        </p:nvSpPr>
        <p:spPr>
          <a:xfrm>
            <a:off x="7839074" y="2143759"/>
            <a:ext cx="3860165" cy="117793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rgbClr val="FF0000"/>
                </a:solidFill>
              </a:ln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CFB1B7C-8CEF-0FE3-D29D-9F68D4642F99}"/>
              </a:ext>
            </a:extLst>
          </p:cNvPr>
          <p:cNvSpPr txBox="1">
            <a:spLocks/>
          </p:cNvSpPr>
          <p:nvPr/>
        </p:nvSpPr>
        <p:spPr>
          <a:xfrm>
            <a:off x="6093462" y="967066"/>
            <a:ext cx="5913120" cy="5113176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lnSpc>
                <a:spcPct val="80000"/>
              </a:lnSpc>
              <a:buNone/>
            </a:pPr>
            <a:r>
              <a:rPr lang="en-IN" sz="1800" dirty="0"/>
              <a:t>class </a:t>
            </a:r>
            <a:r>
              <a:rPr lang="en-IN" sz="1800" dirty="0" err="1"/>
              <a:t>ThreadExample</a:t>
            </a:r>
            <a:r>
              <a:rPr lang="en-IN" sz="1800" dirty="0"/>
              <a:t>{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N" sz="1800" dirty="0"/>
              <a:t>    public static void main(String[] </a:t>
            </a:r>
            <a:r>
              <a:rPr lang="en-IN" sz="1800" dirty="0" err="1"/>
              <a:t>args</a:t>
            </a:r>
            <a:r>
              <a:rPr lang="en-IN" sz="1800" dirty="0"/>
              <a:t>) {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N" sz="1800" dirty="0"/>
              <a:t>        Runnable r1=()-&gt;{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N" sz="1800" dirty="0"/>
              <a:t>                                  </a:t>
            </a:r>
            <a:r>
              <a:rPr lang="en-IN" sz="1400" dirty="0" err="1"/>
              <a:t>System.out.println</a:t>
            </a:r>
            <a:r>
              <a:rPr lang="en-IN" sz="1400" dirty="0"/>
              <a:t>("Thread1 is                              running...");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N" sz="1800" dirty="0"/>
              <a:t>                                 };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N" sz="1800" dirty="0"/>
              <a:t>        Thread t1=new Thread(r1);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N" sz="1800" dirty="0"/>
              <a:t>        t1.start();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N" sz="1800" dirty="0"/>
              <a:t>  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N" sz="1800" dirty="0"/>
              <a:t>}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E70AF2-B6C4-7C5C-D793-00DA85536E28}"/>
              </a:ext>
            </a:extLst>
          </p:cNvPr>
          <p:cNvCxnSpPr>
            <a:cxnSpLocks/>
          </p:cNvCxnSpPr>
          <p:nvPr/>
        </p:nvCxnSpPr>
        <p:spPr>
          <a:xfrm>
            <a:off x="10322560" y="3321698"/>
            <a:ext cx="0" cy="29578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4866FA-480B-0DB8-F3E1-0F69EA87409B}"/>
              </a:ext>
            </a:extLst>
          </p:cNvPr>
          <p:cNvSpPr txBox="1"/>
          <p:nvPr/>
        </p:nvSpPr>
        <p:spPr>
          <a:xfrm>
            <a:off x="358776" y="5973504"/>
            <a:ext cx="563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Advantage of Lambda Expression?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B8D5A2-1321-3740-31E4-07499C09FBE9}"/>
              </a:ext>
            </a:extLst>
          </p:cNvPr>
          <p:cNvSpPr txBox="1"/>
          <p:nvPr/>
        </p:nvSpPr>
        <p:spPr>
          <a:xfrm>
            <a:off x="454661" y="6334780"/>
            <a:ext cx="563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Reduced code size</a:t>
            </a:r>
            <a:endParaRPr lang="en-IN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74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 animBg="1"/>
      <p:bldP spid="8" grpId="1" uiExpand="1" build="p" animBg="1"/>
      <p:bldP spid="11" grpId="0"/>
      <p:bldP spid="12" grpId="0"/>
      <p:bldP spid="13" grpId="0" animBg="1"/>
      <p:bldP spid="9" grpId="0" animBg="1"/>
      <p:bldP spid="6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3741" y="98247"/>
            <a:ext cx="6038215" cy="48323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StringBuffer Operations</a:t>
            </a:r>
            <a:r>
              <a:rPr sz="3000" spc="15" dirty="0"/>
              <a:t> </a:t>
            </a:r>
            <a:r>
              <a:rPr sz="3000" dirty="0"/>
              <a:t>(Contd.).</a:t>
            </a:r>
            <a:endParaRPr sz="30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4617" y="6643007"/>
            <a:ext cx="216535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7E7E7E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IN" spc="-5" smtClean="0"/>
              <a:pPr marL="38100"/>
              <a:t>40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37022" y="779877"/>
            <a:ext cx="8531225" cy="3488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5080" indent="-231775">
              <a:spcBef>
                <a:spcPts val="100"/>
              </a:spcBef>
              <a:buChar char="•"/>
              <a:tabLst>
                <a:tab pos="244475" algn="l"/>
                <a:tab pos="949960" algn="l"/>
                <a:tab pos="1877695" algn="l"/>
                <a:tab pos="3228340" algn="l"/>
                <a:tab pos="3850640" algn="l"/>
                <a:tab pos="4692015" algn="l"/>
                <a:tab pos="5127625" algn="l"/>
                <a:tab pos="6055995" algn="l"/>
                <a:tab pos="7659370" algn="l"/>
                <a:tab pos="8094345" algn="l"/>
              </a:tabLst>
            </a:pPr>
            <a:r>
              <a:rPr sz="2400" spc="-5" dirty="0">
                <a:latin typeface="Arial MT"/>
                <a:cs typeface="Arial MT"/>
              </a:rPr>
              <a:t>Th</a:t>
            </a:r>
            <a:r>
              <a:rPr sz="2400" dirty="0">
                <a:latin typeface="Arial MT"/>
                <a:cs typeface="Arial MT"/>
              </a:rPr>
              <a:t>e	</a:t>
            </a:r>
            <a:r>
              <a:rPr sz="2400" spc="-5" dirty="0">
                <a:latin typeface="Arial MT"/>
                <a:cs typeface="Arial MT"/>
              </a:rPr>
              <a:t>i</a:t>
            </a:r>
            <a:r>
              <a:rPr sz="2400" spc="-15" dirty="0">
                <a:latin typeface="Arial MT"/>
                <a:cs typeface="Arial MT"/>
              </a:rPr>
              <a:t>n</a:t>
            </a:r>
            <a:r>
              <a:rPr sz="2400" spc="5" dirty="0">
                <a:latin typeface="Arial MT"/>
                <a:cs typeface="Arial MT"/>
              </a:rPr>
              <a:t>s</a:t>
            </a:r>
            <a:r>
              <a:rPr sz="2400" dirty="0">
                <a:latin typeface="Arial MT"/>
                <a:cs typeface="Arial MT"/>
              </a:rPr>
              <a:t>ert	met</a:t>
            </a:r>
            <a:r>
              <a:rPr sz="2400" spc="-5" dirty="0">
                <a:latin typeface="Arial MT"/>
                <a:cs typeface="Arial MT"/>
              </a:rPr>
              <a:t>ho</a:t>
            </a:r>
            <a:r>
              <a:rPr sz="2400" spc="-15" dirty="0">
                <a:latin typeface="Arial MT"/>
                <a:cs typeface="Arial MT"/>
              </a:rPr>
              <a:t>d</a:t>
            </a:r>
            <a:r>
              <a:rPr sz="2400" dirty="0">
                <a:latin typeface="Arial MT"/>
                <a:cs typeface="Arial MT"/>
              </a:rPr>
              <a:t>s	</a:t>
            </a:r>
            <a:r>
              <a:rPr sz="2400" spc="-5" dirty="0">
                <a:latin typeface="Arial MT"/>
                <a:cs typeface="Arial MT"/>
              </a:rPr>
              <a:t>are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5" dirty="0">
                <a:latin typeface="Arial MT"/>
                <a:cs typeface="Arial MT"/>
              </a:rPr>
              <a:t>used</a:t>
            </a:r>
            <a:r>
              <a:rPr sz="2400" dirty="0">
                <a:latin typeface="Arial MT"/>
                <a:cs typeface="Arial MT"/>
              </a:rPr>
              <a:t>	to	</a:t>
            </a:r>
            <a:r>
              <a:rPr sz="2400" spc="-5" dirty="0">
                <a:latin typeface="Arial MT"/>
                <a:cs typeface="Arial MT"/>
              </a:rPr>
              <a:t>i</a:t>
            </a:r>
            <a:r>
              <a:rPr sz="2400" spc="-15" dirty="0">
                <a:latin typeface="Arial MT"/>
                <a:cs typeface="Arial MT"/>
              </a:rPr>
              <a:t>n</a:t>
            </a:r>
            <a:r>
              <a:rPr sz="2400" spc="5" dirty="0">
                <a:latin typeface="Arial MT"/>
                <a:cs typeface="Arial MT"/>
              </a:rPr>
              <a:t>s</a:t>
            </a:r>
            <a:r>
              <a:rPr sz="2400" dirty="0">
                <a:latin typeface="Arial MT"/>
                <a:cs typeface="Arial MT"/>
              </a:rPr>
              <a:t>ert	</a:t>
            </a:r>
            <a:r>
              <a:rPr sz="2400" spc="-10" dirty="0">
                <a:latin typeface="Arial MT"/>
                <a:cs typeface="Arial MT"/>
              </a:rPr>
              <a:t>c</a:t>
            </a:r>
            <a:r>
              <a:rPr sz="2400" spc="-5" dirty="0">
                <a:latin typeface="Arial MT"/>
                <a:cs typeface="Arial MT"/>
              </a:rPr>
              <a:t>harac</a:t>
            </a:r>
            <a:r>
              <a:rPr sz="2400" dirty="0">
                <a:latin typeface="Arial MT"/>
                <a:cs typeface="Arial MT"/>
              </a:rPr>
              <a:t>te</a:t>
            </a:r>
            <a:r>
              <a:rPr sz="2400" spc="5" dirty="0">
                <a:latin typeface="Arial MT"/>
                <a:cs typeface="Arial MT"/>
              </a:rPr>
              <a:t>r</a:t>
            </a:r>
            <a:r>
              <a:rPr sz="2400" dirty="0">
                <a:latin typeface="Arial MT"/>
                <a:cs typeface="Arial MT"/>
              </a:rPr>
              <a:t>s	</a:t>
            </a:r>
            <a:r>
              <a:rPr sz="2400" spc="-5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t	</a:t>
            </a:r>
            <a:r>
              <a:rPr sz="2400" spc="-5" dirty="0">
                <a:latin typeface="Arial MT"/>
                <a:cs typeface="Arial MT"/>
              </a:rPr>
              <a:t>the  specified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index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location</a:t>
            </a:r>
            <a:endParaRPr sz="2400" dirty="0">
              <a:latin typeface="Arial MT"/>
              <a:cs typeface="Arial MT"/>
            </a:endParaRPr>
          </a:p>
          <a:p>
            <a:pPr>
              <a:spcBef>
                <a:spcPts val="5"/>
              </a:spcBef>
              <a:buFont typeface="Arial MT"/>
              <a:buChar char="•"/>
            </a:pPr>
            <a:endParaRPr sz="2500" dirty="0">
              <a:latin typeface="Arial MT"/>
              <a:cs typeface="Arial MT"/>
            </a:endParaRPr>
          </a:p>
          <a:p>
            <a:pPr marL="12700"/>
            <a:r>
              <a:rPr sz="2400" spc="-5" dirty="0">
                <a:latin typeface="Arial MT"/>
                <a:cs typeface="Arial MT"/>
              </a:rPr>
              <a:t>Here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are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few</a:t>
            </a:r>
            <a:r>
              <a:rPr sz="2400" spc="-5" dirty="0">
                <a:latin typeface="Arial MT"/>
                <a:cs typeface="Arial MT"/>
              </a:rPr>
              <a:t> insert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methods:</a:t>
            </a:r>
            <a:endParaRPr sz="2400" dirty="0">
              <a:latin typeface="Arial MT"/>
              <a:cs typeface="Arial MT"/>
            </a:endParaRPr>
          </a:p>
          <a:p>
            <a:pPr marL="243840">
              <a:spcBef>
                <a:spcPts val="2225"/>
              </a:spcBef>
            </a:pPr>
            <a:r>
              <a:rPr sz="2000" spc="-5" dirty="0">
                <a:latin typeface="Courier New"/>
                <a:cs typeface="Courier New"/>
              </a:rPr>
              <a:t>StringBuffer </a:t>
            </a: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insert</a:t>
            </a:r>
            <a:r>
              <a:rPr sz="2000" spc="-5" dirty="0">
                <a:latin typeface="Courier New"/>
                <a:cs typeface="Courier New"/>
              </a:rPr>
              <a:t>(int index,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String str)</a:t>
            </a:r>
            <a:endParaRPr sz="2000" dirty="0">
              <a:latin typeface="Courier New"/>
              <a:cs typeface="Courier New"/>
            </a:endParaRPr>
          </a:p>
          <a:p>
            <a:pPr marL="243840"/>
            <a:r>
              <a:rPr sz="2000" spc="-5" dirty="0">
                <a:latin typeface="Courier New"/>
                <a:cs typeface="Courier New"/>
              </a:rPr>
              <a:t>StringBuffer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append</a:t>
            </a:r>
            <a:r>
              <a:rPr sz="2000" spc="-5" dirty="0">
                <a:latin typeface="Courier New"/>
                <a:cs typeface="Courier New"/>
              </a:rPr>
              <a:t>(int</a:t>
            </a:r>
            <a:r>
              <a:rPr sz="2000" spc="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index,</a:t>
            </a:r>
            <a:r>
              <a:rPr sz="2000" dirty="0">
                <a:latin typeface="Courier New"/>
                <a:cs typeface="Courier New"/>
              </a:rPr>
              <a:t> char</a:t>
            </a:r>
            <a:r>
              <a:rPr sz="2000" spc="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ch)</a:t>
            </a:r>
            <a:endParaRPr sz="2000" dirty="0">
              <a:latin typeface="Courier New"/>
              <a:cs typeface="Courier New"/>
            </a:endParaRPr>
          </a:p>
          <a:p>
            <a:pPr>
              <a:spcBef>
                <a:spcPts val="30"/>
              </a:spcBef>
            </a:pPr>
            <a:endParaRPr sz="2250" dirty="0">
              <a:latin typeface="Courier New"/>
              <a:cs typeface="Courier New"/>
            </a:endParaRPr>
          </a:p>
          <a:p>
            <a:pPr marL="243840" marR="8255" indent="-231775">
              <a:buChar char="•"/>
              <a:tabLst>
                <a:tab pos="244475" algn="l"/>
              </a:tabLst>
            </a:pPr>
            <a:r>
              <a:rPr sz="2400" dirty="0">
                <a:latin typeface="Arial MT"/>
                <a:cs typeface="Arial MT"/>
              </a:rPr>
              <a:t>Index</a:t>
            </a:r>
            <a:r>
              <a:rPr sz="2400" spc="2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specifies</a:t>
            </a:r>
            <a:r>
              <a:rPr sz="2400" spc="2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at</a:t>
            </a:r>
            <a:r>
              <a:rPr sz="2400" spc="2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which</a:t>
            </a:r>
            <a:r>
              <a:rPr sz="2400" spc="2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point</a:t>
            </a:r>
            <a:r>
              <a:rPr sz="2400" spc="229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2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string</a:t>
            </a:r>
            <a:r>
              <a:rPr sz="2400" spc="229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will</a:t>
            </a:r>
            <a:r>
              <a:rPr sz="2400" spc="2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</a:t>
            </a:r>
            <a:r>
              <a:rPr sz="2400" spc="2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inserted</a:t>
            </a:r>
            <a:r>
              <a:rPr sz="2400" spc="2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into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invoking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StringBuffer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object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1A80AC-2CB5-79FF-F6C0-5113401F790A}"/>
              </a:ext>
            </a:extLst>
          </p:cNvPr>
          <p:cNvSpPr txBox="1"/>
          <p:nvPr/>
        </p:nvSpPr>
        <p:spPr>
          <a:xfrm>
            <a:off x="445538" y="4407467"/>
            <a:ext cx="104339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3840" marR="5080" indent="-231775">
              <a:spcBef>
                <a:spcPts val="95"/>
              </a:spcBef>
              <a:buFont typeface="Arial MT"/>
              <a:buChar char="•"/>
              <a:tabLst>
                <a:tab pos="244475" algn="l"/>
                <a:tab pos="1795780" algn="l"/>
                <a:tab pos="2481580" algn="l"/>
                <a:tab pos="3437254" algn="l"/>
                <a:tab pos="4909820" algn="l"/>
                <a:tab pos="5450840" algn="l"/>
                <a:tab pos="6505575" algn="l"/>
                <a:tab pos="7086600" algn="l"/>
              </a:tabLst>
            </a:pPr>
            <a:r>
              <a:rPr lang="en-IN" sz="1800" b="1" spc="-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lang="en-IN" sz="1800" b="1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lang="en-IN" sz="1800" b="1" spc="-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lang="en-IN" sz="1800" b="1" spc="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lang="en-IN" sz="1800" b="1" spc="-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lang="en-IN" sz="1800" b="1" spc="5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IN" sz="1800" b="1" spc="-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lang="en-IN" sz="1800" b="1" dirty="0">
                <a:latin typeface="Arial"/>
                <a:cs typeface="Arial"/>
              </a:rPr>
              <a:t>	</a:t>
            </a:r>
            <a:r>
              <a:rPr lang="en-IN" sz="1800" b="1" spc="-5" dirty="0">
                <a:latin typeface="Arial"/>
                <a:cs typeface="Arial"/>
              </a:rPr>
              <a:t>-</a:t>
            </a:r>
            <a:r>
              <a:rPr lang="en-IN" sz="1800" b="1" dirty="0">
                <a:latin typeface="Arial"/>
                <a:cs typeface="Arial"/>
              </a:rPr>
              <a:t>	</a:t>
            </a:r>
            <a:r>
              <a:rPr lang="en-IN" sz="2400" spc="-5" dirty="0">
                <a:latin typeface="Arial MT"/>
              </a:rPr>
              <a:t>This	method	is	used	to	delete  specified substring within the </a:t>
            </a:r>
            <a:r>
              <a:rPr lang="en-IN" sz="2400" spc="-5" dirty="0" err="1">
                <a:latin typeface="Arial MT"/>
              </a:rPr>
              <a:t>StringBuffer</a:t>
            </a:r>
            <a:r>
              <a:rPr lang="en-IN" sz="2400" spc="-5" dirty="0">
                <a:latin typeface="Arial MT"/>
              </a:rPr>
              <a:t> object</a:t>
            </a:r>
          </a:p>
          <a:p>
            <a:pPr>
              <a:lnSpc>
                <a:spcPct val="100000"/>
              </a:lnSpc>
            </a:pPr>
            <a:endParaRPr lang="en-IN" sz="2000" dirty="0">
              <a:latin typeface="Arial MT"/>
              <a:cs typeface="Arial MT"/>
            </a:endParaRPr>
          </a:p>
          <a:p>
            <a:pPr>
              <a:spcBef>
                <a:spcPts val="30"/>
              </a:spcBef>
            </a:pPr>
            <a:endParaRPr lang="en-IN" sz="2400" dirty="0">
              <a:latin typeface="Arial MT"/>
              <a:cs typeface="Arial MT"/>
            </a:endParaRPr>
          </a:p>
          <a:p>
            <a:pPr marL="243840" marR="175895" indent="-231775">
              <a:spcBef>
                <a:spcPts val="5"/>
              </a:spcBef>
            </a:pPr>
            <a:r>
              <a:rPr lang="en-IN" sz="1800" spc="-10" dirty="0">
                <a:latin typeface="Courier New"/>
                <a:cs typeface="Courier New"/>
              </a:rPr>
              <a:t>public </a:t>
            </a:r>
            <a:r>
              <a:rPr lang="en-IN" sz="1800" spc="-10" dirty="0" err="1">
                <a:latin typeface="Courier New"/>
                <a:cs typeface="Courier New"/>
              </a:rPr>
              <a:t>StringBuffer</a:t>
            </a:r>
            <a:r>
              <a:rPr lang="en-IN" sz="1800" spc="-10" dirty="0">
                <a:latin typeface="Courier New"/>
                <a:cs typeface="Courier New"/>
              </a:rPr>
              <a:t> </a:t>
            </a:r>
            <a:r>
              <a:rPr lang="en-IN" sz="1800" b="1" spc="-10" dirty="0">
                <a:latin typeface="Courier New"/>
                <a:cs typeface="Courier New"/>
              </a:rPr>
              <a:t>delete</a:t>
            </a:r>
            <a:r>
              <a:rPr lang="en-IN" sz="1800" spc="-10" dirty="0">
                <a:latin typeface="Courier New"/>
                <a:cs typeface="Courier New"/>
              </a:rPr>
              <a:t>(int start, </a:t>
            </a:r>
            <a:r>
              <a:rPr lang="en-IN" sz="1800" spc="-1670" dirty="0">
                <a:latin typeface="Courier New"/>
                <a:cs typeface="Courier New"/>
              </a:rPr>
              <a:t> </a:t>
            </a:r>
            <a:r>
              <a:rPr lang="en-IN" sz="1800" spc="-5" dirty="0">
                <a:latin typeface="Courier New"/>
                <a:cs typeface="Courier New"/>
              </a:rPr>
              <a:t>int</a:t>
            </a:r>
            <a:r>
              <a:rPr lang="en-IN" sz="1800" spc="-20" dirty="0">
                <a:latin typeface="Courier New"/>
                <a:cs typeface="Courier New"/>
              </a:rPr>
              <a:t> </a:t>
            </a:r>
            <a:r>
              <a:rPr lang="en-IN" sz="1800" spc="-10" dirty="0">
                <a:latin typeface="Courier New"/>
                <a:cs typeface="Courier New"/>
              </a:rPr>
              <a:t>end)</a:t>
            </a:r>
            <a:endParaRPr lang="en-IN" sz="18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98247"/>
            <a:ext cx="6038215" cy="48323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StringBuffer Operations</a:t>
            </a:r>
            <a:r>
              <a:rPr sz="3000" spc="15" dirty="0"/>
              <a:t> </a:t>
            </a:r>
            <a:r>
              <a:rPr sz="3000" dirty="0"/>
              <a:t>(Contd.).</a:t>
            </a:r>
            <a:endParaRPr sz="30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4617" y="6643007"/>
            <a:ext cx="216535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7E7E7E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IN" spc="-5" smtClean="0"/>
              <a:pPr marL="38100"/>
              <a:t>41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34483" y="665457"/>
            <a:ext cx="9712818" cy="57336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5080" indent="-231775" algn="just">
              <a:lnSpc>
                <a:spcPct val="15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replace()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-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 MT"/>
                <a:cs typeface="Arial MT"/>
              </a:rPr>
              <a:t>This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method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used</a:t>
            </a:r>
            <a:r>
              <a:rPr sz="2400" dirty="0">
                <a:latin typeface="Arial MT"/>
                <a:cs typeface="Arial MT"/>
              </a:rPr>
              <a:t> to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replace</a:t>
            </a:r>
            <a:r>
              <a:rPr sz="2400" dirty="0">
                <a:latin typeface="Arial MT"/>
                <a:cs typeface="Arial MT"/>
              </a:rPr>
              <a:t> part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</a:t>
            </a:r>
            <a:r>
              <a:rPr sz="2400" dirty="0">
                <a:latin typeface="Arial MT"/>
                <a:cs typeface="Arial MT"/>
              </a:rPr>
              <a:t> this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StringBuffer(substring)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another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substring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50000"/>
              </a:lnSpc>
              <a:spcBef>
                <a:spcPts val="20"/>
              </a:spcBef>
            </a:pPr>
            <a:endParaRPr sz="2750" dirty="0">
              <a:latin typeface="Arial MT"/>
              <a:cs typeface="Arial MT"/>
            </a:endParaRPr>
          </a:p>
          <a:p>
            <a:pPr marL="243840" marR="887730" indent="-231775">
              <a:lnSpc>
                <a:spcPct val="150000"/>
              </a:lnSpc>
              <a:spcBef>
                <a:spcPts val="5"/>
              </a:spcBef>
            </a:pPr>
            <a:r>
              <a:rPr sz="2000" spc="-5" dirty="0">
                <a:latin typeface="Courier New"/>
                <a:cs typeface="Courier New"/>
              </a:rPr>
              <a:t>public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StringBuffer</a:t>
            </a:r>
            <a:r>
              <a:rPr sz="2000" spc="1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replace</a:t>
            </a:r>
            <a:r>
              <a:rPr sz="2000" spc="-5" dirty="0">
                <a:latin typeface="Courier New"/>
                <a:cs typeface="Courier New"/>
              </a:rPr>
              <a:t>(int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start,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int</a:t>
            </a:r>
            <a:r>
              <a:rPr sz="2000" spc="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end, </a:t>
            </a:r>
            <a:r>
              <a:rPr sz="2000" spc="-118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String str)</a:t>
            </a:r>
            <a:endParaRPr sz="2000" dirty="0">
              <a:latin typeface="Courier New"/>
              <a:cs typeface="Courier New"/>
            </a:endParaRPr>
          </a:p>
          <a:p>
            <a:pPr>
              <a:lnSpc>
                <a:spcPct val="150000"/>
              </a:lnSpc>
              <a:spcBef>
                <a:spcPts val="5"/>
              </a:spcBef>
            </a:pPr>
            <a:endParaRPr sz="3200" dirty="0">
              <a:latin typeface="Courier New"/>
              <a:cs typeface="Courier New"/>
            </a:endParaRPr>
          </a:p>
          <a:p>
            <a:pPr marL="243840" marR="5715" indent="-231775" algn="just">
              <a:lnSpc>
                <a:spcPct val="150000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substring() </a:t>
            </a:r>
            <a:r>
              <a:rPr sz="2400" b="1" dirty="0">
                <a:latin typeface="Arial"/>
                <a:cs typeface="Arial"/>
              </a:rPr>
              <a:t>- </a:t>
            </a:r>
            <a:r>
              <a:rPr sz="2400" spc="-5" dirty="0">
                <a:latin typeface="Arial MT"/>
                <a:cs typeface="Arial MT"/>
              </a:rPr>
              <a:t>This method </a:t>
            </a:r>
            <a:r>
              <a:rPr sz="2400" dirty="0">
                <a:latin typeface="Arial MT"/>
                <a:cs typeface="Arial MT"/>
              </a:rPr>
              <a:t>returns </a:t>
            </a:r>
            <a:r>
              <a:rPr sz="2400" spc="-5" dirty="0">
                <a:latin typeface="Arial MT"/>
                <a:cs typeface="Arial MT"/>
              </a:rPr>
              <a:t>a new string </a:t>
            </a:r>
            <a:r>
              <a:rPr sz="2400" dirty="0">
                <a:latin typeface="Arial MT"/>
                <a:cs typeface="Arial MT"/>
              </a:rPr>
              <a:t>which </a:t>
            </a:r>
            <a:r>
              <a:rPr sz="2400" spc="-10" dirty="0">
                <a:latin typeface="Arial MT"/>
                <a:cs typeface="Arial MT"/>
              </a:rPr>
              <a:t>is 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actually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substring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</a:t>
            </a:r>
            <a:r>
              <a:rPr sz="2400" dirty="0">
                <a:latin typeface="Arial MT"/>
                <a:cs typeface="Arial MT"/>
              </a:rPr>
              <a:t> this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15" dirty="0">
                <a:latin typeface="Arial MT"/>
                <a:cs typeface="Arial MT"/>
              </a:rPr>
              <a:t>StringBuffer.</a:t>
            </a:r>
            <a:r>
              <a:rPr sz="2400" spc="6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It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extracts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characters </a:t>
            </a:r>
            <a:r>
              <a:rPr sz="2400" spc="-5" dirty="0">
                <a:latin typeface="Arial MT"/>
                <a:cs typeface="Arial MT"/>
              </a:rPr>
              <a:t>starting from </a:t>
            </a: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-5" dirty="0">
                <a:latin typeface="Arial MT"/>
                <a:cs typeface="Arial MT"/>
              </a:rPr>
              <a:t>specified index all </a:t>
            </a: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-5" dirty="0">
                <a:latin typeface="Arial MT"/>
                <a:cs typeface="Arial MT"/>
              </a:rPr>
              <a:t>way till </a:t>
            </a:r>
            <a:r>
              <a:rPr sz="2400" dirty="0">
                <a:latin typeface="Arial MT"/>
                <a:cs typeface="Arial MT"/>
              </a:rPr>
              <a:t> the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end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StringBuffer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50000"/>
              </a:lnSpc>
              <a:spcBef>
                <a:spcPts val="1750"/>
              </a:spcBef>
            </a:pPr>
            <a:r>
              <a:rPr sz="2000" spc="-5" dirty="0">
                <a:latin typeface="Courier New"/>
                <a:cs typeface="Courier New"/>
              </a:rPr>
              <a:t>public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String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substring(int</a:t>
            </a:r>
            <a:r>
              <a:rPr sz="2000" spc="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start)</a:t>
            </a:r>
            <a:endParaRPr sz="2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154304"/>
            <a:ext cx="6038215" cy="4826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StringBuffer</a:t>
            </a:r>
            <a:r>
              <a:rPr sz="3000" spc="-30" dirty="0"/>
              <a:t> </a:t>
            </a:r>
            <a:r>
              <a:rPr sz="3000" spc="-5" dirty="0"/>
              <a:t>Operations</a:t>
            </a:r>
            <a:r>
              <a:rPr sz="3000" spc="-10" dirty="0"/>
              <a:t> </a:t>
            </a:r>
            <a:r>
              <a:rPr sz="3000" dirty="0"/>
              <a:t>(Contd.).</a:t>
            </a:r>
            <a:endParaRPr sz="30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4617" y="6643007"/>
            <a:ext cx="216535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7E7E7E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IN" spc="-5" smtClean="0"/>
              <a:pPr marL="38100"/>
              <a:t>42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03853" y="1170179"/>
            <a:ext cx="7395547" cy="1358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5080" indent="-231775">
              <a:spcBef>
                <a:spcPts val="100"/>
              </a:spcBef>
              <a:buFont typeface="Arial MT"/>
              <a:buChar char="•"/>
              <a:tabLst>
                <a:tab pos="244475" algn="l"/>
                <a:tab pos="1803400" algn="l"/>
                <a:tab pos="2174875" algn="l"/>
                <a:tab pos="2797175" algn="l"/>
                <a:tab pos="3490595" algn="l"/>
                <a:tab pos="4522470" algn="l"/>
              </a:tabLst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rev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e()</a:t>
            </a:r>
            <a:r>
              <a:rPr sz="2400" b="1" dirty="0">
                <a:latin typeface="Arial"/>
                <a:cs typeface="Arial"/>
              </a:rPr>
              <a:t>	-	</a:t>
            </a:r>
            <a:r>
              <a:rPr sz="2400" spc="-5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s	the	</a:t>
            </a:r>
            <a:r>
              <a:rPr sz="2400" spc="-5" dirty="0">
                <a:latin typeface="Arial MT"/>
                <a:cs typeface="Arial MT"/>
              </a:rPr>
              <a:t>name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5" dirty="0">
                <a:latin typeface="Arial MT"/>
                <a:cs typeface="Arial MT"/>
              </a:rPr>
              <a:t>s</a:t>
            </a:r>
            <a:r>
              <a:rPr sz="2400" spc="-5" dirty="0">
                <a:latin typeface="Arial MT"/>
                <a:cs typeface="Arial MT"/>
              </a:rPr>
              <a:t>uggest</a:t>
            </a:r>
            <a:r>
              <a:rPr sz="2400" dirty="0">
                <a:latin typeface="Arial MT"/>
                <a:cs typeface="Arial MT"/>
              </a:rPr>
              <a:t>s,  sequence</a:t>
            </a:r>
            <a:r>
              <a:rPr sz="2400" spc="-5" dirty="0">
                <a:latin typeface="Arial MT"/>
                <a:cs typeface="Arial MT"/>
              </a:rPr>
              <a:t> is </a:t>
            </a:r>
            <a:r>
              <a:rPr sz="2400" dirty="0">
                <a:latin typeface="Arial MT"/>
                <a:cs typeface="Arial MT"/>
              </a:rPr>
              <a:t>reversed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this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method</a:t>
            </a:r>
          </a:p>
          <a:p>
            <a:pPr marL="12700">
              <a:spcBef>
                <a:spcPts val="1850"/>
              </a:spcBef>
            </a:pPr>
            <a:r>
              <a:rPr sz="2400" spc="-5" dirty="0">
                <a:latin typeface="Courier New"/>
                <a:cs typeface="Courier New"/>
              </a:rPr>
              <a:t>public</a:t>
            </a:r>
            <a:r>
              <a:rPr sz="2400" spc="-3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StringBuffer</a:t>
            </a:r>
            <a:r>
              <a:rPr sz="2400" spc="-5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reverse</a:t>
            </a:r>
            <a:r>
              <a:rPr sz="2400" spc="-10" dirty="0">
                <a:latin typeface="Courier New"/>
                <a:cs typeface="Courier New"/>
              </a:rPr>
              <a:t>()</a:t>
            </a:r>
            <a:endParaRPr sz="24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41969" y="1170178"/>
            <a:ext cx="1988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704215" algn="l"/>
              </a:tabLst>
            </a:pPr>
            <a:r>
              <a:rPr sz="2400" dirty="0">
                <a:latin typeface="Arial MT"/>
                <a:cs typeface="Arial MT"/>
              </a:rPr>
              <a:t>t</a:t>
            </a:r>
            <a:r>
              <a:rPr sz="2400" spc="-10" dirty="0">
                <a:latin typeface="Arial MT"/>
                <a:cs typeface="Arial MT"/>
              </a:rPr>
              <a:t>h</a:t>
            </a:r>
            <a:r>
              <a:rPr sz="2400" spc="-5" dirty="0">
                <a:latin typeface="Arial MT"/>
                <a:cs typeface="Arial MT"/>
              </a:rPr>
              <a:t>e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5" dirty="0">
                <a:latin typeface="Arial MT"/>
                <a:cs typeface="Arial MT"/>
              </a:rPr>
              <a:t>chara</a:t>
            </a:r>
            <a:r>
              <a:rPr sz="2400" dirty="0">
                <a:latin typeface="Arial MT"/>
                <a:cs typeface="Arial MT"/>
              </a:rPr>
              <a:t>cter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3853" y="2962479"/>
            <a:ext cx="8852237" cy="984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indent="-231775">
              <a:spcBef>
                <a:spcPts val="100"/>
              </a:spcBef>
              <a:buFont typeface="Arial MT"/>
              <a:buChar char="•"/>
              <a:tabLst>
                <a:tab pos="244475" algn="l"/>
              </a:tabLst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length()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–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spc="-5" dirty="0">
                <a:latin typeface="Arial MT"/>
                <a:cs typeface="Arial MT"/>
              </a:rPr>
              <a:t>Used</a:t>
            </a:r>
            <a:r>
              <a:rPr sz="2400" dirty="0">
                <a:latin typeface="Arial MT"/>
                <a:cs typeface="Arial MT"/>
              </a:rPr>
              <a:t> to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find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length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" dirty="0">
                <a:latin typeface="Arial MT"/>
                <a:cs typeface="Arial MT"/>
              </a:rPr>
              <a:t> StringBuffer</a:t>
            </a:r>
            <a:endParaRPr sz="2400" dirty="0">
              <a:latin typeface="Arial MT"/>
              <a:cs typeface="Arial MT"/>
            </a:endParaRPr>
          </a:p>
          <a:p>
            <a:pPr marL="12700">
              <a:spcBef>
                <a:spcPts val="1789"/>
              </a:spcBef>
            </a:pPr>
            <a:r>
              <a:rPr sz="2400" spc="-5" dirty="0">
                <a:latin typeface="Courier New"/>
                <a:cs typeface="Courier New"/>
              </a:rPr>
              <a:t>public</a:t>
            </a:r>
            <a:r>
              <a:rPr sz="2400" spc="-4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int</a:t>
            </a:r>
            <a:r>
              <a:rPr sz="2400" spc="-25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length</a:t>
            </a:r>
            <a:r>
              <a:rPr sz="2400" spc="-10" dirty="0">
                <a:latin typeface="Courier New"/>
                <a:cs typeface="Courier New"/>
              </a:rPr>
              <a:t>()</a:t>
            </a:r>
            <a:endParaRPr sz="24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3292" y="167766"/>
            <a:ext cx="1592580" cy="4826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Example</a:t>
            </a:r>
            <a:endParaRPr sz="30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4617" y="6643007"/>
            <a:ext cx="216535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7E7E7E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IN" spc="-5" smtClean="0"/>
              <a:pPr marL="38100"/>
              <a:t>43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059940" y="1318667"/>
            <a:ext cx="6402070" cy="525716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spcBef>
                <a:spcPts val="625"/>
              </a:spcBef>
            </a:pPr>
            <a:r>
              <a:rPr sz="2200" dirty="0">
                <a:latin typeface="Arial MT"/>
                <a:cs typeface="Arial MT"/>
              </a:rPr>
              <a:t>class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FullName{</a:t>
            </a:r>
            <a:endParaRPr sz="2200">
              <a:latin typeface="Arial MT"/>
              <a:cs typeface="Arial MT"/>
            </a:endParaRPr>
          </a:p>
          <a:p>
            <a:pPr marL="469900" marR="1398905">
              <a:lnSpc>
                <a:spcPct val="120000"/>
              </a:lnSpc>
            </a:pPr>
            <a:r>
              <a:rPr sz="2200" spc="-5" dirty="0">
                <a:latin typeface="Arial MT"/>
                <a:cs typeface="Arial MT"/>
              </a:rPr>
              <a:t>public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static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void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main(String[]</a:t>
            </a:r>
            <a:r>
              <a:rPr sz="2200" spc="5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args){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StringBuffer sb=new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StringBuffer();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String surname="Mallapudi";</a:t>
            </a:r>
            <a:endParaRPr sz="2200">
              <a:latin typeface="Arial MT"/>
              <a:cs typeface="Arial MT"/>
            </a:endParaRPr>
          </a:p>
          <a:p>
            <a:pPr marL="469900" marR="1863089">
              <a:lnSpc>
                <a:spcPct val="120000"/>
              </a:lnSpc>
            </a:pPr>
            <a:r>
              <a:rPr sz="2200" spc="-5" dirty="0">
                <a:latin typeface="Arial MT"/>
                <a:cs typeface="Arial MT"/>
              </a:rPr>
              <a:t>String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lastname="vijaya";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sb.append(surname);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System.out.println("Name:</a:t>
            </a:r>
            <a:r>
              <a:rPr sz="2200" spc="5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"+sb);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int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n=surname.length();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sb.insert(n,lastname);</a:t>
            </a:r>
            <a:endParaRPr sz="2200">
              <a:latin typeface="Arial MT"/>
              <a:cs typeface="Arial MT"/>
            </a:endParaRPr>
          </a:p>
          <a:p>
            <a:pPr marL="469900">
              <a:spcBef>
                <a:spcPts val="530"/>
              </a:spcBef>
            </a:pPr>
            <a:r>
              <a:rPr sz="2200" spc="-5" dirty="0">
                <a:latin typeface="Arial MT"/>
                <a:cs typeface="Arial MT"/>
              </a:rPr>
              <a:t>System.out.println("Full</a:t>
            </a:r>
            <a:r>
              <a:rPr sz="2200" spc="3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name: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"+sb);</a:t>
            </a:r>
            <a:endParaRPr sz="2200">
              <a:latin typeface="Arial MT"/>
              <a:cs typeface="Arial MT"/>
            </a:endParaRPr>
          </a:p>
          <a:p>
            <a:pPr marL="469900">
              <a:spcBef>
                <a:spcPts val="530"/>
              </a:spcBef>
            </a:pPr>
            <a:r>
              <a:rPr sz="2200" spc="-5" dirty="0">
                <a:latin typeface="Arial MT"/>
                <a:cs typeface="Arial MT"/>
              </a:rPr>
              <a:t>System.out.println("In</a:t>
            </a:r>
            <a:r>
              <a:rPr sz="2200" spc="4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reverse</a:t>
            </a:r>
            <a:r>
              <a:rPr sz="2200" spc="4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=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"+sb.reverse());</a:t>
            </a:r>
            <a:endParaRPr sz="2200">
              <a:latin typeface="Arial MT"/>
              <a:cs typeface="Arial MT"/>
            </a:endParaRPr>
          </a:p>
          <a:p>
            <a:pPr marL="469900">
              <a:spcBef>
                <a:spcPts val="530"/>
              </a:spcBef>
            </a:pPr>
            <a:r>
              <a:rPr sz="2200" spc="-5" dirty="0"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  <a:p>
            <a:pPr marL="12700">
              <a:spcBef>
                <a:spcPts val="525"/>
              </a:spcBef>
            </a:pPr>
            <a:r>
              <a:rPr sz="2200" spc="-5" dirty="0"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98247"/>
            <a:ext cx="6038215" cy="48323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StringBuffer Operations</a:t>
            </a:r>
            <a:r>
              <a:rPr sz="3000" spc="15" dirty="0"/>
              <a:t> </a:t>
            </a:r>
            <a:r>
              <a:rPr sz="3000" dirty="0"/>
              <a:t>(Contd.).</a:t>
            </a:r>
            <a:endParaRPr sz="30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4617" y="6643007"/>
            <a:ext cx="216535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7E7E7E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IN" spc="-5" smtClean="0"/>
              <a:pPr marL="38100"/>
              <a:t>44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4643121" y="6686723"/>
            <a:ext cx="290512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spcBef>
                <a:spcPts val="25"/>
              </a:spcBef>
            </a:pPr>
            <a:r>
              <a:rPr sz="800" dirty="0">
                <a:latin typeface="Arial MT"/>
                <a:cs typeface="Arial MT"/>
              </a:rPr>
              <a:t>©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2012</a:t>
            </a:r>
            <a:r>
              <a:rPr sz="800" spc="5" dirty="0">
                <a:latin typeface="Arial MT"/>
                <a:cs typeface="Arial MT"/>
              </a:rPr>
              <a:t> WIPRO</a:t>
            </a:r>
            <a:r>
              <a:rPr sz="800" spc="-4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LTD</a:t>
            </a:r>
            <a:r>
              <a:rPr sz="800" spc="22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|</a:t>
            </a:r>
            <a:r>
              <a:rPr sz="800" spc="2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  <a:hlinkClick r:id="rId2"/>
              </a:rPr>
              <a:t>WWW.WIPRO.COM</a:t>
            </a:r>
            <a:r>
              <a:rPr sz="800" spc="17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|</a:t>
            </a:r>
            <a:r>
              <a:rPr sz="800" spc="22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CONFIDENTIAL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42731" y="911644"/>
            <a:ext cx="10515600" cy="5034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5715" indent="-231775">
              <a:lnSpc>
                <a:spcPct val="100000"/>
              </a:lnSpc>
              <a:spcBef>
                <a:spcPts val="100"/>
              </a:spcBef>
              <a:tabLst>
                <a:tab pos="1568450" algn="l"/>
                <a:tab pos="1871980" algn="l"/>
                <a:tab pos="2456180" algn="l"/>
                <a:tab pos="3079115" algn="l"/>
                <a:tab pos="3703954" algn="l"/>
                <a:tab pos="4262120" algn="l"/>
                <a:tab pos="5513070" algn="l"/>
                <a:tab pos="5897880" algn="l"/>
                <a:tab pos="6454140" algn="l"/>
              </a:tabLst>
            </a:pPr>
            <a:r>
              <a:rPr b="1" spc="-5" dirty="0">
                <a:solidFill>
                  <a:srgbClr val="FF0000"/>
                </a:solidFill>
                <a:latin typeface="Arial"/>
                <a:cs typeface="Arial"/>
              </a:rPr>
              <a:t>ca</a:t>
            </a:r>
            <a:r>
              <a:rPr b="1" spc="-1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aci</a:t>
            </a:r>
            <a:r>
              <a:rPr b="1" spc="1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b="1" spc="-35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()</a:t>
            </a:r>
            <a:r>
              <a:rPr b="1" dirty="0">
                <a:latin typeface="Arial"/>
                <a:cs typeface="Arial"/>
              </a:rPr>
              <a:t>	–	</a:t>
            </a:r>
            <a:r>
              <a:rPr spc="-50" dirty="0"/>
              <a:t>W</a:t>
            </a:r>
            <a:r>
              <a:rPr dirty="0"/>
              <a:t>e	</a:t>
            </a:r>
            <a:r>
              <a:rPr spc="-5" dirty="0"/>
              <a:t>can</a:t>
            </a:r>
            <a:r>
              <a:rPr dirty="0"/>
              <a:t>	</a:t>
            </a:r>
            <a:r>
              <a:rPr spc="-5" dirty="0"/>
              <a:t>find</a:t>
            </a:r>
            <a:r>
              <a:rPr dirty="0"/>
              <a:t>	the	</a:t>
            </a:r>
            <a:r>
              <a:rPr spc="-5" dirty="0"/>
              <a:t>c</a:t>
            </a:r>
            <a:r>
              <a:rPr spc="-20" dirty="0"/>
              <a:t>a</a:t>
            </a:r>
            <a:r>
              <a:rPr spc="-5" dirty="0"/>
              <a:t>pac</a:t>
            </a:r>
            <a:r>
              <a:rPr dirty="0"/>
              <a:t>ity	</a:t>
            </a:r>
            <a:r>
              <a:rPr spc="-15" dirty="0"/>
              <a:t>o</a:t>
            </a:r>
            <a:r>
              <a:rPr dirty="0"/>
              <a:t>f	t</a:t>
            </a:r>
            <a:r>
              <a:rPr spc="-10" dirty="0"/>
              <a:t>h</a:t>
            </a:r>
            <a:r>
              <a:rPr spc="-5" dirty="0"/>
              <a:t>e</a:t>
            </a:r>
            <a:r>
              <a:rPr dirty="0"/>
              <a:t>	StringBu</a:t>
            </a:r>
            <a:r>
              <a:rPr spc="-45" dirty="0"/>
              <a:t>f</a:t>
            </a:r>
            <a:r>
              <a:rPr dirty="0"/>
              <a:t>fer  using</a:t>
            </a:r>
            <a:r>
              <a:rPr spc="-5" dirty="0"/>
              <a:t> </a:t>
            </a:r>
            <a:r>
              <a:rPr dirty="0"/>
              <a:t>this</a:t>
            </a:r>
            <a:r>
              <a:rPr spc="-5" dirty="0"/>
              <a:t> </a:t>
            </a:r>
            <a:r>
              <a:rPr dirty="0"/>
              <a:t>method</a:t>
            </a: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r>
              <a:rPr dirty="0"/>
              <a:t>What</a:t>
            </a:r>
            <a:r>
              <a:rPr spc="-25" dirty="0"/>
              <a:t> </a:t>
            </a:r>
            <a:r>
              <a:rPr spc="-5" dirty="0"/>
              <a:t>is</a:t>
            </a:r>
            <a:r>
              <a:rPr spc="-10" dirty="0"/>
              <a:t> </a:t>
            </a:r>
            <a:r>
              <a:rPr spc="-5"/>
              <a:t>capacity ?</a:t>
            </a:r>
          </a:p>
          <a:p>
            <a:pPr marL="243840" marR="6350" indent="-231775">
              <a:lnSpc>
                <a:spcPct val="100000"/>
              </a:lnSpc>
              <a:spcBef>
                <a:spcPts val="580"/>
              </a:spcBef>
              <a:tabLst>
                <a:tab pos="702945" algn="l"/>
                <a:tab pos="1987550" algn="l"/>
                <a:tab pos="2372360" algn="l"/>
                <a:tab pos="2960370" algn="l"/>
                <a:tab pos="4143375" algn="l"/>
                <a:tab pos="4562475" algn="l"/>
                <a:tab pos="5743575" algn="l"/>
                <a:tab pos="7113905" algn="l"/>
                <a:tab pos="7633334" algn="l"/>
              </a:tabLst>
            </a:pPr>
            <a:r>
              <a:rPr spc="-10"/>
              <a:t>Th</a:t>
            </a:r>
            <a:r>
              <a:rPr spc="-5"/>
              <a:t>e</a:t>
            </a:r>
            <a:r>
              <a:rPr lang="en-IN" spc="-5" dirty="0"/>
              <a:t> </a:t>
            </a:r>
            <a:r>
              <a:rPr spc="-5"/>
              <a:t>capacity</a:t>
            </a:r>
            <a:r>
              <a:rPr lang="en-IN" spc="-5" dirty="0"/>
              <a:t> </a:t>
            </a:r>
            <a:r>
              <a:rPr spc="-10"/>
              <a:t>i</a:t>
            </a:r>
            <a:r>
              <a:rPr spc="-5"/>
              <a:t>s</a:t>
            </a:r>
            <a:r>
              <a:rPr dirty="0"/>
              <a:t>	the	</a:t>
            </a:r>
            <a:r>
              <a:rPr spc="-5" dirty="0"/>
              <a:t>amount</a:t>
            </a:r>
            <a:r>
              <a:rPr dirty="0"/>
              <a:t>	</a:t>
            </a:r>
            <a:r>
              <a:rPr spc="-5" dirty="0"/>
              <a:t>o</a:t>
            </a:r>
            <a:r>
              <a:rPr dirty="0"/>
              <a:t>f	</a:t>
            </a:r>
            <a:r>
              <a:rPr spc="-15" dirty="0"/>
              <a:t>s</a:t>
            </a:r>
            <a:r>
              <a:rPr dirty="0"/>
              <a:t>tor</a:t>
            </a:r>
            <a:r>
              <a:rPr spc="-5" dirty="0"/>
              <a:t>age</a:t>
            </a:r>
            <a:r>
              <a:rPr dirty="0"/>
              <a:t>	</a:t>
            </a:r>
            <a:r>
              <a:rPr spc="-5" dirty="0"/>
              <a:t>availa</a:t>
            </a:r>
            <a:r>
              <a:rPr dirty="0"/>
              <a:t>b</a:t>
            </a:r>
            <a:r>
              <a:rPr spc="-5" dirty="0"/>
              <a:t>le</a:t>
            </a:r>
            <a:r>
              <a:rPr dirty="0"/>
              <a:t>	for	the  characters</a:t>
            </a:r>
            <a:r>
              <a:rPr spc="-15" dirty="0"/>
              <a:t> </a:t>
            </a:r>
            <a:r>
              <a:rPr dirty="0"/>
              <a:t>that</a:t>
            </a:r>
            <a:r>
              <a:rPr spc="-15" dirty="0"/>
              <a:t> </a:t>
            </a:r>
            <a:r>
              <a:rPr spc="-5" dirty="0"/>
              <a:t>have</a:t>
            </a:r>
            <a:r>
              <a:rPr spc="10" dirty="0"/>
              <a:t> </a:t>
            </a:r>
            <a:r>
              <a:rPr dirty="0"/>
              <a:t>just</a:t>
            </a:r>
            <a:r>
              <a:rPr spc="-15" dirty="0"/>
              <a:t> </a:t>
            </a:r>
            <a:r>
              <a:rPr spc="-5" dirty="0"/>
              <a:t>been</a:t>
            </a:r>
            <a:r>
              <a:rPr spc="15" dirty="0"/>
              <a:t> </a:t>
            </a:r>
            <a:r>
              <a:rPr spc="-5" dirty="0"/>
              <a:t>inserted</a:t>
            </a:r>
          </a:p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000" spc="-5">
                <a:latin typeface="Courier New"/>
                <a:cs typeface="Courier New"/>
              </a:rPr>
              <a:t>public</a:t>
            </a:r>
            <a:r>
              <a:rPr sz="2000" spc="-25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int</a:t>
            </a:r>
            <a:r>
              <a:rPr sz="2000" spc="-2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capacity</a:t>
            </a:r>
            <a:r>
              <a:rPr sz="2000" spc="-5" dirty="0">
                <a:latin typeface="Courier New"/>
                <a:cs typeface="Courier New"/>
              </a:rPr>
              <a:t>()</a:t>
            </a:r>
            <a:endParaRPr sz="2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00" dirty="0">
              <a:latin typeface="Courier New"/>
              <a:cs typeface="Courier New"/>
            </a:endParaRPr>
          </a:p>
          <a:p>
            <a:pPr marL="82550">
              <a:lnSpc>
                <a:spcPct val="100000"/>
              </a:lnSpc>
            </a:pP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charAt()</a:t>
            </a:r>
            <a:r>
              <a:rPr b="1" spc="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-</a:t>
            </a:r>
            <a:r>
              <a:rPr sz="2000" b="1" spc="190" dirty="0">
                <a:latin typeface="Arial"/>
                <a:cs typeface="Arial"/>
              </a:rPr>
              <a:t> </a:t>
            </a:r>
            <a:r>
              <a:rPr spc="-5" dirty="0"/>
              <a:t>Used</a:t>
            </a:r>
            <a:r>
              <a:rPr spc="300" dirty="0"/>
              <a:t> </a:t>
            </a:r>
            <a:r>
              <a:rPr dirty="0"/>
              <a:t>to</a:t>
            </a:r>
            <a:r>
              <a:rPr spc="275" dirty="0"/>
              <a:t> </a:t>
            </a:r>
            <a:r>
              <a:rPr dirty="0"/>
              <a:t>find</a:t>
            </a:r>
            <a:r>
              <a:rPr spc="280" dirty="0"/>
              <a:t> </a:t>
            </a:r>
            <a:r>
              <a:rPr dirty="0"/>
              <a:t>the</a:t>
            </a:r>
            <a:r>
              <a:rPr spc="290" dirty="0"/>
              <a:t> </a:t>
            </a:r>
            <a:r>
              <a:rPr spc="-5" dirty="0"/>
              <a:t>character</a:t>
            </a:r>
            <a:r>
              <a:rPr spc="295" dirty="0"/>
              <a:t> </a:t>
            </a:r>
            <a:r>
              <a:rPr spc="-5" dirty="0"/>
              <a:t>at</a:t>
            </a:r>
            <a:r>
              <a:rPr spc="290" dirty="0"/>
              <a:t> </a:t>
            </a:r>
            <a:r>
              <a:rPr dirty="0"/>
              <a:t>a</a:t>
            </a:r>
            <a:r>
              <a:rPr spc="280" dirty="0"/>
              <a:t> </a:t>
            </a:r>
            <a:r>
              <a:rPr spc="-5" dirty="0"/>
              <a:t>particular</a:t>
            </a:r>
            <a:r>
              <a:rPr spc="305" dirty="0"/>
              <a:t> </a:t>
            </a:r>
            <a:r>
              <a:rPr dirty="0"/>
              <a:t>index</a:t>
            </a:r>
            <a:endParaRPr sz="2000" dirty="0">
              <a:latin typeface="Arial"/>
              <a:cs typeface="Arial"/>
            </a:endParaRPr>
          </a:p>
          <a:p>
            <a:pPr marL="24384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position</a:t>
            </a:r>
          </a:p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000" spc="-5" dirty="0">
                <a:latin typeface="Courier New"/>
                <a:cs typeface="Courier New"/>
              </a:rPr>
              <a:t>public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char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c</a:t>
            </a:r>
            <a:r>
              <a:rPr sz="2000" b="1" spc="-5" dirty="0">
                <a:latin typeface="Courier New"/>
                <a:cs typeface="Courier New"/>
              </a:rPr>
              <a:t>harAt</a:t>
            </a:r>
            <a:r>
              <a:rPr sz="2000" spc="-5" dirty="0">
                <a:latin typeface="Courier New"/>
                <a:cs typeface="Courier New"/>
              </a:rPr>
              <a:t>(int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index)</a:t>
            </a:r>
            <a:endParaRPr sz="2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6944" y="174447"/>
            <a:ext cx="850265" cy="48323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Qu</a:t>
            </a:r>
            <a:r>
              <a:rPr sz="3000" spc="-15" dirty="0"/>
              <a:t>i</a:t>
            </a:r>
            <a:r>
              <a:rPr sz="3000" dirty="0"/>
              <a:t>z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2026717" y="933704"/>
            <a:ext cx="8263255" cy="18408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What</a:t>
            </a:r>
            <a:r>
              <a:rPr sz="2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is</a:t>
            </a:r>
            <a:r>
              <a:rPr sz="22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sz="220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output</a:t>
            </a:r>
            <a:r>
              <a:rPr sz="2200" b="1" u="heavy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?</a:t>
            </a:r>
            <a:endParaRPr sz="2200">
              <a:latin typeface="Arial"/>
              <a:cs typeface="Arial"/>
            </a:endParaRPr>
          </a:p>
          <a:p>
            <a:pPr marL="12700">
              <a:spcBef>
                <a:spcPts val="1720"/>
              </a:spcBef>
            </a:pPr>
            <a:r>
              <a:rPr spc="-10" dirty="0">
                <a:latin typeface="Courier New"/>
                <a:cs typeface="Courier New"/>
              </a:rPr>
              <a:t>class</a:t>
            </a:r>
            <a:r>
              <a:rPr spc="-40" dirty="0">
                <a:latin typeface="Courier New"/>
                <a:cs typeface="Courier New"/>
              </a:rPr>
              <a:t> </a:t>
            </a:r>
            <a:r>
              <a:rPr spc="-10" dirty="0">
                <a:latin typeface="Courier New"/>
                <a:cs typeface="Courier New"/>
              </a:rPr>
              <a:t>StringExample</a:t>
            </a:r>
            <a:r>
              <a:rPr spc="-3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469900" marR="1644014" indent="-226060">
              <a:lnSpc>
                <a:spcPct val="120000"/>
              </a:lnSpc>
            </a:pPr>
            <a:r>
              <a:rPr spc="-10" dirty="0">
                <a:latin typeface="Courier New"/>
                <a:cs typeface="Courier New"/>
              </a:rPr>
              <a:t>public</a:t>
            </a:r>
            <a:r>
              <a:rPr spc="175" dirty="0">
                <a:latin typeface="Courier New"/>
                <a:cs typeface="Courier New"/>
              </a:rPr>
              <a:t> </a:t>
            </a:r>
            <a:r>
              <a:rPr spc="-10" dirty="0">
                <a:latin typeface="Courier New"/>
                <a:cs typeface="Courier New"/>
              </a:rPr>
              <a:t>static</a:t>
            </a:r>
            <a:r>
              <a:rPr spc="165" dirty="0">
                <a:latin typeface="Courier New"/>
                <a:cs typeface="Courier New"/>
              </a:rPr>
              <a:t> </a:t>
            </a:r>
            <a:r>
              <a:rPr spc="-10" dirty="0">
                <a:latin typeface="Courier New"/>
                <a:cs typeface="Courier New"/>
              </a:rPr>
              <a:t>void</a:t>
            </a:r>
            <a:r>
              <a:rPr spc="165" dirty="0">
                <a:latin typeface="Courier New"/>
                <a:cs typeface="Courier New"/>
              </a:rPr>
              <a:t> </a:t>
            </a:r>
            <a:r>
              <a:rPr spc="-10" dirty="0">
                <a:latin typeface="Courier New"/>
                <a:cs typeface="Courier New"/>
              </a:rPr>
              <a:t>main(String[]</a:t>
            </a:r>
            <a:r>
              <a:rPr spc="165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args)</a:t>
            </a:r>
            <a:r>
              <a:rPr spc="16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{ </a:t>
            </a:r>
            <a:r>
              <a:rPr spc="5" dirty="0">
                <a:latin typeface="Courier New"/>
                <a:cs typeface="Courier New"/>
              </a:rPr>
              <a:t> </a:t>
            </a:r>
            <a:r>
              <a:rPr spc="-10" dirty="0">
                <a:latin typeface="Courier New"/>
                <a:cs typeface="Courier New"/>
              </a:rPr>
              <a:t>String st</a:t>
            </a:r>
            <a:r>
              <a:rPr spc="-2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=</a:t>
            </a:r>
            <a:r>
              <a:rPr spc="-20" dirty="0">
                <a:latin typeface="Courier New"/>
                <a:cs typeface="Courier New"/>
              </a:rPr>
              <a:t> </a:t>
            </a:r>
            <a:r>
              <a:rPr spc="-10" dirty="0">
                <a:latin typeface="Courier New"/>
                <a:cs typeface="Courier New"/>
              </a:rPr>
              <a:t>new</a:t>
            </a:r>
            <a:r>
              <a:rPr spc="-25" dirty="0">
                <a:latin typeface="Courier New"/>
                <a:cs typeface="Courier New"/>
              </a:rPr>
              <a:t> </a:t>
            </a:r>
            <a:r>
              <a:rPr spc="-10" dirty="0">
                <a:latin typeface="Courier New"/>
                <a:cs typeface="Courier New"/>
              </a:rPr>
              <a:t>String("Wipro</a:t>
            </a:r>
            <a:r>
              <a:rPr spc="-20" dirty="0">
                <a:latin typeface="Courier New"/>
                <a:cs typeface="Courier New"/>
              </a:rPr>
              <a:t> </a:t>
            </a:r>
            <a:r>
              <a:rPr spc="-10" dirty="0">
                <a:latin typeface="Courier New"/>
                <a:cs typeface="Courier New"/>
              </a:rPr>
              <a:t>Technologies");</a:t>
            </a:r>
            <a:endParaRPr>
              <a:latin typeface="Courier New"/>
              <a:cs typeface="Courier New"/>
            </a:endParaRPr>
          </a:p>
          <a:p>
            <a:pPr marL="469900">
              <a:spcBef>
                <a:spcPts val="434"/>
              </a:spcBef>
            </a:pPr>
            <a:r>
              <a:rPr spc="-10" dirty="0">
                <a:latin typeface="Courier New"/>
                <a:cs typeface="Courier New"/>
              </a:rPr>
              <a:t>StringBuffer</a:t>
            </a:r>
            <a:r>
              <a:rPr dirty="0">
                <a:latin typeface="Courier New"/>
                <a:cs typeface="Courier New"/>
              </a:rPr>
              <a:t> </a:t>
            </a:r>
            <a:r>
              <a:rPr spc="-10" dirty="0">
                <a:latin typeface="Courier New"/>
                <a:cs typeface="Courier New"/>
              </a:rPr>
              <a:t>sb</a:t>
            </a:r>
            <a:r>
              <a:rPr spc="-20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=</a:t>
            </a:r>
            <a:r>
              <a:rPr spc="-10" dirty="0">
                <a:latin typeface="Courier New"/>
                <a:cs typeface="Courier New"/>
              </a:rPr>
              <a:t> new</a:t>
            </a:r>
            <a:r>
              <a:rPr spc="-30" dirty="0">
                <a:latin typeface="Courier New"/>
                <a:cs typeface="Courier New"/>
              </a:rPr>
              <a:t> </a:t>
            </a:r>
            <a:r>
              <a:rPr spc="-10" dirty="0">
                <a:latin typeface="Courier New"/>
                <a:cs typeface="Courier New"/>
              </a:rPr>
              <a:t>StringBuffer("Wipro</a:t>
            </a:r>
            <a:r>
              <a:rPr spc="-20" dirty="0">
                <a:latin typeface="Courier New"/>
                <a:cs typeface="Courier New"/>
              </a:rPr>
              <a:t> </a:t>
            </a:r>
            <a:r>
              <a:rPr spc="-10" dirty="0">
                <a:latin typeface="Courier New"/>
                <a:cs typeface="Courier New"/>
              </a:rPr>
              <a:t>Technologies");</a:t>
            </a:r>
            <a:endParaRPr>
              <a:latin typeface="Courier New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64867" y="2854892"/>
          <a:ext cx="4980304" cy="9177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3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3945">
                <a:tc>
                  <a:txBody>
                    <a:bodyPr/>
                    <a:lstStyle/>
                    <a:p>
                      <a:pPr marL="31750">
                        <a:lnSpc>
                          <a:spcPts val="186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String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result1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86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=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86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st.substring(6,12);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547">
                <a:tc>
                  <a:txBody>
                    <a:bodyPr/>
                    <a:lstStyle/>
                    <a:p>
                      <a:pPr marL="31750">
                        <a:lnSpc>
                          <a:spcPts val="2135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String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135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result2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135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=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135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sb.substring(6);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217">
                <a:tc>
                  <a:txBody>
                    <a:bodyPr/>
                    <a:lstStyle/>
                    <a:p>
                      <a:pPr marL="31750">
                        <a:lnSpc>
                          <a:spcPts val="2135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String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5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result3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135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=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135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sb.substring(6,12);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026716" y="3736975"/>
            <a:ext cx="8401050" cy="18910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469900">
              <a:spcBef>
                <a:spcPts val="530"/>
              </a:spcBef>
            </a:pPr>
            <a:r>
              <a:rPr spc="-10" dirty="0">
                <a:latin typeface="Courier New"/>
                <a:cs typeface="Courier New"/>
              </a:rPr>
              <a:t>System.</a:t>
            </a:r>
            <a:r>
              <a:rPr i="1" spc="-10" dirty="0">
                <a:latin typeface="Courier New"/>
                <a:cs typeface="Courier New"/>
              </a:rPr>
              <a:t>out.println("Substring</a:t>
            </a:r>
            <a:r>
              <a:rPr i="1" spc="-25" dirty="0">
                <a:latin typeface="Courier New"/>
                <a:cs typeface="Courier New"/>
              </a:rPr>
              <a:t> </a:t>
            </a:r>
            <a:r>
              <a:rPr i="1" spc="-5" dirty="0">
                <a:latin typeface="Courier New"/>
                <a:cs typeface="Courier New"/>
              </a:rPr>
              <a:t>of</a:t>
            </a:r>
            <a:r>
              <a:rPr i="1" spc="-35" dirty="0">
                <a:latin typeface="Courier New"/>
                <a:cs typeface="Courier New"/>
              </a:rPr>
              <a:t> </a:t>
            </a:r>
            <a:r>
              <a:rPr i="1" spc="-10" dirty="0">
                <a:latin typeface="Courier New"/>
                <a:cs typeface="Courier New"/>
              </a:rPr>
              <a:t>String</a:t>
            </a:r>
            <a:r>
              <a:rPr i="1" dirty="0">
                <a:latin typeface="Courier New"/>
                <a:cs typeface="Courier New"/>
              </a:rPr>
              <a:t> </a:t>
            </a:r>
            <a:r>
              <a:rPr i="1" spc="-10" dirty="0">
                <a:latin typeface="Courier New"/>
                <a:cs typeface="Courier New"/>
              </a:rPr>
              <a:t>st</a:t>
            </a:r>
            <a:r>
              <a:rPr i="1" spc="-25" dirty="0">
                <a:latin typeface="Courier New"/>
                <a:cs typeface="Courier New"/>
              </a:rPr>
              <a:t> </a:t>
            </a:r>
            <a:r>
              <a:rPr i="1" dirty="0">
                <a:latin typeface="Courier New"/>
                <a:cs typeface="Courier New"/>
              </a:rPr>
              <a:t>:</a:t>
            </a:r>
            <a:r>
              <a:rPr i="1" spc="-20" dirty="0">
                <a:latin typeface="Courier New"/>
                <a:cs typeface="Courier New"/>
              </a:rPr>
              <a:t> </a:t>
            </a:r>
            <a:r>
              <a:rPr i="1" spc="-10" dirty="0">
                <a:latin typeface="Courier New"/>
                <a:cs typeface="Courier New"/>
              </a:rPr>
              <a:t>"+result1);</a:t>
            </a:r>
            <a:endParaRPr>
              <a:latin typeface="Courier New"/>
              <a:cs typeface="Courier New"/>
            </a:endParaRPr>
          </a:p>
          <a:p>
            <a:pPr marL="243840" marR="549910" indent="225425">
              <a:spcBef>
                <a:spcPts val="430"/>
              </a:spcBef>
            </a:pPr>
            <a:r>
              <a:rPr spc="-10" dirty="0">
                <a:latin typeface="Courier New"/>
                <a:cs typeface="Courier New"/>
              </a:rPr>
              <a:t>System.</a:t>
            </a:r>
            <a:r>
              <a:rPr i="1" spc="-10" dirty="0">
                <a:latin typeface="Courier New"/>
                <a:cs typeface="Courier New"/>
              </a:rPr>
              <a:t>out.println("Substring </a:t>
            </a:r>
            <a:r>
              <a:rPr i="1" spc="-5" dirty="0">
                <a:latin typeface="Courier New"/>
                <a:cs typeface="Courier New"/>
              </a:rPr>
              <a:t>of </a:t>
            </a:r>
            <a:r>
              <a:rPr i="1" spc="-10" dirty="0">
                <a:latin typeface="Courier New"/>
                <a:cs typeface="Courier New"/>
              </a:rPr>
              <a:t>StringBuffer sb (with </a:t>
            </a:r>
            <a:r>
              <a:rPr i="1" spc="-1070" dirty="0">
                <a:latin typeface="Courier New"/>
                <a:cs typeface="Courier New"/>
              </a:rPr>
              <a:t> </a:t>
            </a:r>
            <a:r>
              <a:rPr i="1" spc="-10" dirty="0">
                <a:latin typeface="Courier New"/>
                <a:cs typeface="Courier New"/>
              </a:rPr>
              <a:t>single argument):</a:t>
            </a:r>
            <a:r>
              <a:rPr i="1" spc="-5" dirty="0">
                <a:latin typeface="Courier New"/>
                <a:cs typeface="Courier New"/>
              </a:rPr>
              <a:t> </a:t>
            </a:r>
            <a:r>
              <a:rPr i="1" spc="-10" dirty="0">
                <a:latin typeface="Courier New"/>
                <a:cs typeface="Courier New"/>
              </a:rPr>
              <a:t>"+result2);</a:t>
            </a:r>
            <a:endParaRPr>
              <a:latin typeface="Courier New"/>
              <a:cs typeface="Courier New"/>
            </a:endParaRPr>
          </a:p>
          <a:p>
            <a:pPr marL="243840" marR="5080" indent="225425">
              <a:spcBef>
                <a:spcPts val="434"/>
              </a:spcBef>
            </a:pPr>
            <a:r>
              <a:rPr spc="-10" dirty="0">
                <a:latin typeface="Courier New"/>
                <a:cs typeface="Courier New"/>
              </a:rPr>
              <a:t>System.</a:t>
            </a:r>
            <a:r>
              <a:rPr i="1" spc="-10" dirty="0">
                <a:latin typeface="Courier New"/>
                <a:cs typeface="Courier New"/>
              </a:rPr>
              <a:t>out.println("Substring </a:t>
            </a:r>
            <a:r>
              <a:rPr i="1" spc="-5" dirty="0">
                <a:latin typeface="Courier New"/>
                <a:cs typeface="Courier New"/>
              </a:rPr>
              <a:t>of </a:t>
            </a:r>
            <a:r>
              <a:rPr i="1" spc="-10" dirty="0">
                <a:latin typeface="Courier New"/>
                <a:cs typeface="Courier New"/>
              </a:rPr>
              <a:t>StringBuffer sb (with </a:t>
            </a:r>
            <a:r>
              <a:rPr i="1" spc="-5" dirty="0">
                <a:latin typeface="Courier New"/>
                <a:cs typeface="Courier New"/>
              </a:rPr>
              <a:t>two </a:t>
            </a:r>
            <a:r>
              <a:rPr i="1" spc="-1070" dirty="0">
                <a:latin typeface="Courier New"/>
                <a:cs typeface="Courier New"/>
              </a:rPr>
              <a:t> </a:t>
            </a:r>
            <a:r>
              <a:rPr i="1" spc="-10" dirty="0">
                <a:latin typeface="Courier New"/>
                <a:cs typeface="Courier New"/>
              </a:rPr>
              <a:t>arguments)</a:t>
            </a:r>
            <a:r>
              <a:rPr i="1" spc="-35" dirty="0">
                <a:latin typeface="Courier New"/>
                <a:cs typeface="Courier New"/>
              </a:rPr>
              <a:t> </a:t>
            </a:r>
            <a:r>
              <a:rPr i="1" dirty="0">
                <a:latin typeface="Courier New"/>
                <a:cs typeface="Courier New"/>
              </a:rPr>
              <a:t>:</a:t>
            </a:r>
            <a:r>
              <a:rPr i="1" spc="-5" dirty="0">
                <a:latin typeface="Courier New"/>
                <a:cs typeface="Courier New"/>
              </a:rPr>
              <a:t> </a:t>
            </a:r>
            <a:r>
              <a:rPr i="1" spc="-10" dirty="0">
                <a:latin typeface="Courier New"/>
                <a:cs typeface="Courier New"/>
              </a:rPr>
              <a:t>"+result3);</a:t>
            </a:r>
            <a:r>
              <a:rPr i="1" spc="9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  <a:p>
            <a:pPr marL="12700">
              <a:spcBef>
                <a:spcPts val="434"/>
              </a:spcBef>
            </a:pPr>
            <a:r>
              <a:rPr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41219" y="5524499"/>
            <a:ext cx="7678420" cy="1228725"/>
            <a:chOff x="617219" y="5524498"/>
            <a:chExt cx="7678420" cy="12287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746" y="5573294"/>
              <a:ext cx="7575815" cy="10545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219" y="5524498"/>
              <a:ext cx="7677911" cy="12283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20851" y="5588508"/>
              <a:ext cx="7499984" cy="978535"/>
            </a:xfrm>
            <a:custGeom>
              <a:avLst/>
              <a:gdLst/>
              <a:ahLst/>
              <a:cxnLst/>
              <a:rect l="l" t="t" r="r" b="b"/>
              <a:pathLst>
                <a:path w="7499984" h="978534">
                  <a:moveTo>
                    <a:pt x="7499604" y="0"/>
                  </a:moveTo>
                  <a:lnTo>
                    <a:pt x="0" y="0"/>
                  </a:lnTo>
                  <a:lnTo>
                    <a:pt x="0" y="978408"/>
                  </a:lnTo>
                  <a:lnTo>
                    <a:pt x="7499604" y="978408"/>
                  </a:lnTo>
                  <a:lnTo>
                    <a:pt x="7499604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0851" y="5588508"/>
              <a:ext cx="7499984" cy="978535"/>
            </a:xfrm>
            <a:custGeom>
              <a:avLst/>
              <a:gdLst/>
              <a:ahLst/>
              <a:cxnLst/>
              <a:rect l="l" t="t" r="r" b="b"/>
              <a:pathLst>
                <a:path w="7499984" h="978534">
                  <a:moveTo>
                    <a:pt x="0" y="978408"/>
                  </a:moveTo>
                  <a:lnTo>
                    <a:pt x="7499604" y="978408"/>
                  </a:lnTo>
                  <a:lnTo>
                    <a:pt x="7499604" y="0"/>
                  </a:lnTo>
                  <a:lnTo>
                    <a:pt x="0" y="0"/>
                  </a:lnTo>
                  <a:lnTo>
                    <a:pt x="0" y="9784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44851" y="5588509"/>
            <a:ext cx="7499984" cy="97853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91440">
              <a:spcBef>
                <a:spcPts val="204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Substring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st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Techno</a:t>
            </a:r>
            <a:endParaRPr sz="2000">
              <a:latin typeface="Arial MT"/>
              <a:cs typeface="Arial MT"/>
            </a:endParaRPr>
          </a:p>
          <a:p>
            <a:pPr marL="91440"/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Substring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StringBuffer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sb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(with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single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argument):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Technologies</a:t>
            </a:r>
            <a:endParaRPr sz="2000">
              <a:latin typeface="Arial MT"/>
              <a:cs typeface="Arial MT"/>
            </a:endParaRPr>
          </a:p>
          <a:p>
            <a:pPr marL="91440"/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Substring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StringBuffer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sb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(with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two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arguments)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Techno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64617" y="6643007"/>
            <a:ext cx="216535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7E7E7E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IN" spc="-5" smtClean="0"/>
              <a:pPr marL="38100"/>
              <a:t>45</a:t>
            </a:fld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4643121" y="6686723"/>
            <a:ext cx="2905125" cy="1263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spcBef>
                <a:spcPts val="25"/>
              </a:spcBef>
            </a:pPr>
            <a:r>
              <a:rPr sz="800" dirty="0">
                <a:latin typeface="Arial MT"/>
                <a:cs typeface="Arial MT"/>
              </a:rPr>
              <a:t>©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2012</a:t>
            </a:r>
            <a:r>
              <a:rPr sz="800" spc="5" dirty="0">
                <a:latin typeface="Arial MT"/>
                <a:cs typeface="Arial MT"/>
              </a:rPr>
              <a:t> WIPRO</a:t>
            </a:r>
            <a:r>
              <a:rPr sz="800" spc="-4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LTD</a:t>
            </a:r>
            <a:r>
              <a:rPr sz="800" spc="22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|</a:t>
            </a:r>
            <a:r>
              <a:rPr sz="800" spc="2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  <a:hlinkClick r:id="rId4"/>
              </a:rPr>
              <a:t>WWW.WIPRO.COM</a:t>
            </a:r>
            <a:r>
              <a:rPr sz="800" spc="17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|</a:t>
            </a:r>
            <a:r>
              <a:rPr sz="800" spc="22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CONFIDENTIAL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885"/>
            <a:ext cx="10515600" cy="890270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COLLECTIONS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4570"/>
            <a:ext cx="10515600" cy="517271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/>
              <a:t>Collection in Java is a framework</a:t>
            </a:r>
            <a:r>
              <a:rPr lang="en-US" dirty="0"/>
              <a:t> that provides an architecture to </a:t>
            </a:r>
            <a:r>
              <a:rPr lang="en-US" b="1" dirty="0"/>
              <a:t>store and manipulate the group of objects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Collection is an interface in the </a:t>
            </a:r>
            <a:r>
              <a:rPr lang="en-US" b="1" dirty="0" err="1"/>
              <a:t>java.util</a:t>
            </a:r>
            <a:r>
              <a:rPr lang="en-US" dirty="0"/>
              <a:t> package that is used to define a group, or collection of objects.</a:t>
            </a:r>
          </a:p>
          <a:p>
            <a:pPr>
              <a:lnSpc>
                <a:spcPct val="150000"/>
              </a:lnSpc>
            </a:pPr>
            <a:r>
              <a:rPr lang="en-US" dirty="0"/>
              <a:t>Java Collections can achieve all the operations that you perform on a data such as searching, sorting, insertion, manipulation, and deletion.</a:t>
            </a:r>
          </a:p>
          <a:p>
            <a:pPr>
              <a:lnSpc>
                <a:spcPct val="150000"/>
              </a:lnSpc>
            </a:pPr>
            <a:r>
              <a:rPr lang="en-US" dirty="0"/>
              <a:t>Collections framework provide a set of standard utility classes to manage collections.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829310"/>
          </a:xfrm>
        </p:spPr>
        <p:txBody>
          <a:bodyPr/>
          <a:lstStyle/>
          <a:p>
            <a:pPr algn="ctr"/>
            <a:r>
              <a:rPr lang="en-US" b="1">
                <a:latin typeface="Tahoma" panose="020B0604030504040204" pitchFamily="34" charset="0"/>
                <a:cs typeface="Tahoma" panose="020B0604030504040204" pitchFamily="34" charset="0"/>
              </a:rPr>
              <a:t>The Collection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070" y="971550"/>
            <a:ext cx="11571696" cy="5509260"/>
          </a:xfrm>
        </p:spPr>
        <p:txBody>
          <a:bodyPr/>
          <a:lstStyle/>
          <a:p>
            <a:r>
              <a:rPr lang="en-US"/>
              <a:t>The Collections Framework defines several </a:t>
            </a:r>
            <a:r>
              <a:rPr lang="en-US" b="1"/>
              <a:t>core interfaces</a:t>
            </a:r>
          </a:p>
          <a:p>
            <a:pPr marL="0" indent="0">
              <a:buNone/>
            </a:pPr>
            <a:endParaRPr lang="en-US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622425"/>
            <a:ext cx="11560627" cy="476531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79375"/>
            <a:ext cx="10515600" cy="464185"/>
          </a:xfrm>
        </p:spPr>
        <p:txBody>
          <a:bodyPr>
            <a:noAutofit/>
          </a:bodyPr>
          <a:lstStyle/>
          <a:p>
            <a:pPr algn="ctr"/>
            <a:r>
              <a:rPr lang="en-US" sz="3600" b="1">
                <a:latin typeface="Tahoma" panose="020B0604030504040204" pitchFamily="34" charset="0"/>
                <a:cs typeface="Tahoma" panose="020B0604030504040204" pitchFamily="34" charset="0"/>
              </a:rPr>
              <a:t>Hierarchy of the Collection Framework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0965" y="781050"/>
            <a:ext cx="7071360" cy="58883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950"/>
          </a:xfrm>
        </p:spPr>
        <p:txBody>
          <a:bodyPr>
            <a:noAutofit/>
          </a:bodyPr>
          <a:lstStyle/>
          <a:p>
            <a:pPr algn="ctr"/>
            <a:r>
              <a:rPr lang="en-US" sz="3600" b="1">
                <a:latin typeface="Tahoma" panose="020B0604030504040204" pitchFamily="34" charset="0"/>
                <a:cs typeface="Tahoma" panose="020B0604030504040204" pitchFamily="34" charset="0"/>
              </a:rPr>
              <a:t>The Collection Interface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981710"/>
            <a:ext cx="10515600" cy="51955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Collection interface is the </a:t>
            </a:r>
            <a:r>
              <a:rPr lang="en-US" b="1" dirty="0"/>
              <a:t>foundation</a:t>
            </a:r>
            <a:r>
              <a:rPr lang="en-US" dirty="0"/>
              <a:t> upon which the Collections Framework is built because it must be </a:t>
            </a:r>
            <a:r>
              <a:rPr lang="en-US" b="1" dirty="0"/>
              <a:t>implemented by any class that defines a collection.</a:t>
            </a:r>
          </a:p>
          <a:p>
            <a:pPr>
              <a:lnSpc>
                <a:spcPct val="150000"/>
              </a:lnSpc>
            </a:pPr>
            <a:r>
              <a:rPr lang="en-US" dirty="0"/>
              <a:t>Collection is a generic interface that has this declaration: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interface Collection&lt;E&gt;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Here, E specifies the type of objects that the collection will hold.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Collection extends the </a:t>
            </a:r>
            <a:r>
              <a:rPr lang="en-US" b="1" dirty="0" err="1"/>
              <a:t>Iterable</a:t>
            </a:r>
            <a:r>
              <a:rPr lang="en-US" b="1" dirty="0"/>
              <a:t> interface</a:t>
            </a:r>
            <a:r>
              <a:rPr lang="en-US" dirty="0"/>
              <a:t>. This means that all collections can be cycled through by use of the for each style for loop.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885"/>
            <a:ext cx="10515600" cy="890270"/>
          </a:xfrm>
        </p:spPr>
        <p:txBody>
          <a:bodyPr/>
          <a:lstStyle/>
          <a:p>
            <a:pPr algn="ctr"/>
            <a:r>
              <a:rPr lang="en-US" sz="4000" b="1" dirty="0">
                <a:latin typeface="Tahoma" panose="020B0604030504040204" pitchFamily="34" charset="0"/>
                <a:cs typeface="Tahoma" panose="020B0604030504040204" pitchFamily="34" charset="0"/>
              </a:rPr>
              <a:t>LAMBDA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4570"/>
            <a:ext cx="10515600" cy="67494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What is Lambda Expression?</a:t>
            </a:r>
            <a:endParaRPr lang="en-US" b="1" dirty="0"/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A68F2-1321-E9A7-6E4F-601DB30C196B}"/>
              </a:ext>
            </a:extLst>
          </p:cNvPr>
          <p:cNvSpPr txBox="1"/>
          <p:nvPr/>
        </p:nvSpPr>
        <p:spPr>
          <a:xfrm>
            <a:off x="2122714" y="1727482"/>
            <a:ext cx="9130003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Lambda expressions are similar to methods and are a short block of code that takes in parameters and returns a value.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They are anonymous or unnamed method that does not execute on their own.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it is used to implement a method defined by a functional interface.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An interface which has only one abstract method is called functional interface.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Java lambda expression is treated as a function, so compiler does not create .class file.</a:t>
            </a:r>
          </a:p>
        </p:txBody>
      </p:sp>
    </p:spTree>
    <p:extLst>
      <p:ext uri="{BB962C8B-B14F-4D97-AF65-F5344CB8AC3E}">
        <p14:creationId xmlns:p14="http://schemas.microsoft.com/office/powerpoint/2010/main" val="68398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0"/>
            <a:ext cx="11468735" cy="646049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The Methods Declared by Collection Interface: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26" y="495935"/>
            <a:ext cx="10450285" cy="62445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0"/>
            <a:ext cx="11468735" cy="646049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The Methods Declared by Collection Interface: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230" y="464820"/>
            <a:ext cx="8065135" cy="599567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3143"/>
            <a:ext cx="10515600" cy="653142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The List Interface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358536"/>
            <a:ext cx="10515600" cy="4818743"/>
          </a:xfrm>
        </p:spPr>
        <p:txBody>
          <a:bodyPr>
            <a:normAutofit/>
          </a:bodyPr>
          <a:lstStyle/>
          <a:p>
            <a:pPr marL="469900" indent="-229235">
              <a:lnSpc>
                <a:spcPct val="100000"/>
              </a:lnSpc>
              <a:spcBef>
                <a:spcPts val="710"/>
              </a:spcBef>
              <a:buFont typeface="Wingdings" pitchFamily="2" charset="2"/>
              <a:buChar char="§"/>
              <a:tabLst>
                <a:tab pos="470534" algn="l"/>
              </a:tabLst>
            </a:pPr>
            <a:r>
              <a:rPr lang="en-US" dirty="0">
                <a:cs typeface="Tahoma"/>
              </a:rPr>
              <a:t>List</a:t>
            </a:r>
            <a:r>
              <a:rPr lang="en-US" spc="-10" dirty="0">
                <a:cs typeface="Tahoma"/>
              </a:rPr>
              <a:t> </a:t>
            </a:r>
            <a:r>
              <a:rPr lang="en-US" spc="-5" dirty="0">
                <a:cs typeface="Tahoma"/>
              </a:rPr>
              <a:t>interface</a:t>
            </a:r>
            <a:r>
              <a:rPr lang="en-US" spc="-30" dirty="0">
                <a:cs typeface="Tahoma"/>
              </a:rPr>
              <a:t> </a:t>
            </a:r>
            <a:r>
              <a:rPr lang="en-US" spc="-5" dirty="0">
                <a:cs typeface="Tahoma"/>
              </a:rPr>
              <a:t>extends</a:t>
            </a:r>
            <a:r>
              <a:rPr lang="en-US" spc="-30" dirty="0">
                <a:cs typeface="Tahoma"/>
              </a:rPr>
              <a:t> </a:t>
            </a:r>
            <a:r>
              <a:rPr lang="en-US" spc="-15" dirty="0">
                <a:cs typeface="Tahoma"/>
              </a:rPr>
              <a:t>from</a:t>
            </a:r>
            <a:r>
              <a:rPr lang="en-US" spc="-30" dirty="0">
                <a:cs typeface="Tahoma"/>
              </a:rPr>
              <a:t> </a:t>
            </a:r>
            <a:r>
              <a:rPr lang="en-US" spc="-5" dirty="0">
                <a:cs typeface="Tahoma"/>
              </a:rPr>
              <a:t>Collection</a:t>
            </a:r>
            <a:r>
              <a:rPr lang="en-US" spc="-100" dirty="0">
                <a:cs typeface="Tahoma"/>
              </a:rPr>
              <a:t> </a:t>
            </a:r>
            <a:r>
              <a:rPr lang="en-US" spc="-5" dirty="0">
                <a:cs typeface="Tahoma"/>
              </a:rPr>
              <a:t>interface.</a:t>
            </a:r>
            <a:endParaRPr lang="en-US" dirty="0">
              <a:cs typeface="Tahoma"/>
            </a:endParaRPr>
          </a:p>
          <a:p>
            <a:pPr marL="469900" indent="-229235">
              <a:lnSpc>
                <a:spcPct val="100000"/>
              </a:lnSpc>
              <a:spcBef>
                <a:spcPts val="695"/>
              </a:spcBef>
              <a:buFont typeface="Wingdings" pitchFamily="2" charset="2"/>
              <a:buChar char="§"/>
              <a:tabLst>
                <a:tab pos="470534" algn="l"/>
              </a:tabLst>
            </a:pPr>
            <a:r>
              <a:rPr lang="en-US" spc="-5" dirty="0">
                <a:cs typeface="Tahoma"/>
              </a:rPr>
              <a:t>I</a:t>
            </a:r>
            <a:r>
              <a:rPr lang="en-US" dirty="0">
                <a:cs typeface="Tahoma"/>
              </a:rPr>
              <a:t>t</a:t>
            </a:r>
            <a:r>
              <a:rPr lang="en-US" spc="-10" dirty="0">
                <a:cs typeface="Tahoma"/>
              </a:rPr>
              <a:t> </a:t>
            </a:r>
            <a:r>
              <a:rPr lang="en-US" spc="-5" dirty="0">
                <a:cs typeface="Tahoma"/>
              </a:rPr>
              <a:t>st</a:t>
            </a:r>
            <a:r>
              <a:rPr lang="en-US" spc="-10" dirty="0">
                <a:cs typeface="Tahoma"/>
              </a:rPr>
              <a:t>o</a:t>
            </a:r>
            <a:r>
              <a:rPr lang="en-US" spc="-5" dirty="0">
                <a:cs typeface="Tahoma"/>
              </a:rPr>
              <a:t>r</a:t>
            </a:r>
            <a:r>
              <a:rPr lang="en-US" dirty="0">
                <a:cs typeface="Tahoma"/>
              </a:rPr>
              <a:t>es</a:t>
            </a:r>
            <a:r>
              <a:rPr lang="en-US" spc="-35" dirty="0">
                <a:cs typeface="Tahoma"/>
              </a:rPr>
              <a:t> </a:t>
            </a:r>
            <a:r>
              <a:rPr lang="en-US" dirty="0">
                <a:cs typeface="Tahoma"/>
              </a:rPr>
              <a:t>el</a:t>
            </a:r>
            <a:r>
              <a:rPr lang="en-US" spc="5" dirty="0">
                <a:cs typeface="Tahoma"/>
              </a:rPr>
              <a:t>e</a:t>
            </a:r>
            <a:r>
              <a:rPr lang="en-US" dirty="0">
                <a:cs typeface="Tahoma"/>
              </a:rPr>
              <a:t>ments</a:t>
            </a:r>
            <a:r>
              <a:rPr lang="en-US" spc="20" dirty="0">
                <a:cs typeface="Tahoma"/>
              </a:rPr>
              <a:t> </a:t>
            </a:r>
            <a:r>
              <a:rPr lang="en-US" dirty="0">
                <a:cs typeface="Tahoma"/>
              </a:rPr>
              <a:t>in</a:t>
            </a:r>
            <a:r>
              <a:rPr lang="en-US" spc="-15" dirty="0">
                <a:cs typeface="Tahoma"/>
              </a:rPr>
              <a:t> </a:t>
            </a:r>
            <a:r>
              <a:rPr lang="en-US" dirty="0">
                <a:cs typeface="Tahoma"/>
              </a:rPr>
              <a:t>a</a:t>
            </a:r>
            <a:r>
              <a:rPr lang="en-US" spc="-10" dirty="0">
                <a:cs typeface="Tahoma"/>
              </a:rPr>
              <a:t> </a:t>
            </a:r>
            <a:r>
              <a:rPr lang="en-US" dirty="0">
                <a:cs typeface="Tahoma"/>
              </a:rPr>
              <a:t>seque</a:t>
            </a:r>
            <a:r>
              <a:rPr lang="en-US" spc="5" dirty="0">
                <a:cs typeface="Tahoma"/>
              </a:rPr>
              <a:t>n</a:t>
            </a:r>
            <a:r>
              <a:rPr lang="en-US" spc="-10" dirty="0">
                <a:cs typeface="Tahoma"/>
              </a:rPr>
              <a:t>t</a:t>
            </a:r>
            <a:r>
              <a:rPr lang="en-US" dirty="0">
                <a:cs typeface="Tahoma"/>
              </a:rPr>
              <a:t>i</a:t>
            </a:r>
            <a:r>
              <a:rPr lang="en-US" spc="-5" dirty="0">
                <a:cs typeface="Tahoma"/>
              </a:rPr>
              <a:t>a</a:t>
            </a:r>
            <a:r>
              <a:rPr lang="en-US" dirty="0">
                <a:cs typeface="Tahoma"/>
              </a:rPr>
              <a:t>l</a:t>
            </a:r>
            <a:r>
              <a:rPr lang="en-US" spc="-130" dirty="0">
                <a:cs typeface="Tahoma"/>
              </a:rPr>
              <a:t> </a:t>
            </a:r>
            <a:r>
              <a:rPr lang="en-US" dirty="0">
                <a:cs typeface="Tahoma"/>
              </a:rPr>
              <a:t>m</a:t>
            </a:r>
            <a:r>
              <a:rPr lang="en-US" spc="-10" dirty="0">
                <a:cs typeface="Tahoma"/>
              </a:rPr>
              <a:t>a</a:t>
            </a:r>
            <a:r>
              <a:rPr lang="en-US" dirty="0">
                <a:cs typeface="Tahoma"/>
              </a:rPr>
              <a:t>nner.</a:t>
            </a:r>
          </a:p>
          <a:p>
            <a:pPr marL="469900" indent="-229235">
              <a:lnSpc>
                <a:spcPct val="100000"/>
              </a:lnSpc>
              <a:spcBef>
                <a:spcPts val="695"/>
              </a:spcBef>
              <a:buFont typeface="Wingdings" pitchFamily="2" charset="2"/>
              <a:buChar char="§"/>
              <a:tabLst>
                <a:tab pos="470534" algn="l"/>
              </a:tabLst>
            </a:pPr>
            <a:r>
              <a:rPr lang="en-US" dirty="0">
                <a:cs typeface="Tahoma"/>
              </a:rPr>
              <a:t>Elements</a:t>
            </a:r>
            <a:r>
              <a:rPr lang="en-US" spc="10" dirty="0">
                <a:cs typeface="Tahoma"/>
              </a:rPr>
              <a:t> </a:t>
            </a:r>
            <a:r>
              <a:rPr lang="en-US" dirty="0">
                <a:cs typeface="Tahoma"/>
              </a:rPr>
              <a:t>in </a:t>
            </a:r>
            <a:r>
              <a:rPr lang="en-US" spc="-5" dirty="0">
                <a:cs typeface="Tahoma"/>
              </a:rPr>
              <a:t>the</a:t>
            </a:r>
            <a:r>
              <a:rPr lang="en-US" spc="-10" dirty="0">
                <a:cs typeface="Tahoma"/>
              </a:rPr>
              <a:t> </a:t>
            </a:r>
            <a:r>
              <a:rPr lang="en-US" dirty="0">
                <a:cs typeface="Tahoma"/>
              </a:rPr>
              <a:t>list</a:t>
            </a:r>
            <a:r>
              <a:rPr lang="en-US" spc="-10" dirty="0">
                <a:cs typeface="Tahoma"/>
              </a:rPr>
              <a:t> </a:t>
            </a:r>
            <a:r>
              <a:rPr lang="en-US" spc="-15" dirty="0">
                <a:cs typeface="Tahoma"/>
              </a:rPr>
              <a:t>can</a:t>
            </a:r>
            <a:r>
              <a:rPr lang="en-US" spc="-20" dirty="0">
                <a:cs typeface="Tahoma"/>
              </a:rPr>
              <a:t> </a:t>
            </a:r>
            <a:r>
              <a:rPr lang="en-US" dirty="0">
                <a:cs typeface="Tahoma"/>
              </a:rPr>
              <a:t>be</a:t>
            </a:r>
            <a:r>
              <a:rPr lang="en-US" spc="-15" dirty="0">
                <a:cs typeface="Tahoma"/>
              </a:rPr>
              <a:t> </a:t>
            </a:r>
            <a:r>
              <a:rPr lang="en-US" spc="-5" dirty="0">
                <a:cs typeface="Tahoma"/>
              </a:rPr>
              <a:t>accessed</a:t>
            </a:r>
            <a:r>
              <a:rPr lang="en-US" spc="-40" dirty="0">
                <a:cs typeface="Tahoma"/>
              </a:rPr>
              <a:t> </a:t>
            </a:r>
            <a:r>
              <a:rPr lang="en-US" dirty="0">
                <a:cs typeface="Tahoma"/>
              </a:rPr>
              <a:t>or</a:t>
            </a:r>
            <a:r>
              <a:rPr lang="en-US" spc="5" dirty="0">
                <a:cs typeface="Tahoma"/>
              </a:rPr>
              <a:t> </a:t>
            </a:r>
            <a:r>
              <a:rPr lang="en-US" spc="-5" dirty="0">
                <a:cs typeface="Tahoma"/>
              </a:rPr>
              <a:t>inserted</a:t>
            </a:r>
            <a:r>
              <a:rPr lang="en-US" spc="-25" dirty="0">
                <a:cs typeface="Tahoma"/>
              </a:rPr>
              <a:t> </a:t>
            </a:r>
            <a:r>
              <a:rPr lang="en-US" spc="-5" dirty="0">
                <a:cs typeface="Tahoma"/>
              </a:rPr>
              <a:t>based</a:t>
            </a:r>
            <a:r>
              <a:rPr lang="en-US" spc="-30" dirty="0">
                <a:cs typeface="Tahoma"/>
              </a:rPr>
              <a:t> </a:t>
            </a:r>
            <a:r>
              <a:rPr lang="en-US" dirty="0">
                <a:cs typeface="Tahoma"/>
              </a:rPr>
              <a:t>on</a:t>
            </a:r>
            <a:r>
              <a:rPr lang="en-US" spc="-20" dirty="0">
                <a:cs typeface="Tahoma"/>
              </a:rPr>
              <a:t> </a:t>
            </a:r>
            <a:r>
              <a:rPr lang="en-US" spc="-5" dirty="0">
                <a:cs typeface="Tahoma"/>
              </a:rPr>
              <a:t>their</a:t>
            </a:r>
            <a:r>
              <a:rPr lang="en-US" spc="-10" dirty="0">
                <a:cs typeface="Tahoma"/>
              </a:rPr>
              <a:t> </a:t>
            </a:r>
            <a:r>
              <a:rPr lang="en-US" spc="-5" dirty="0">
                <a:cs typeface="Tahoma"/>
              </a:rPr>
              <a:t>position.</a:t>
            </a:r>
            <a:endParaRPr lang="en-US" dirty="0">
              <a:cs typeface="Tahoma"/>
            </a:endParaRPr>
          </a:p>
          <a:p>
            <a:pPr marL="469900" indent="-229235">
              <a:lnSpc>
                <a:spcPct val="100000"/>
              </a:lnSpc>
              <a:spcBef>
                <a:spcPts val="710"/>
              </a:spcBef>
              <a:buFont typeface="Wingdings" pitchFamily="2" charset="2"/>
              <a:buChar char="§"/>
              <a:tabLst>
                <a:tab pos="470534" algn="l"/>
              </a:tabLst>
            </a:pPr>
            <a:r>
              <a:rPr lang="en-US" spc="-15" dirty="0">
                <a:cs typeface="Tahoma"/>
              </a:rPr>
              <a:t>Starts</a:t>
            </a:r>
            <a:r>
              <a:rPr lang="en-US" spc="-50" dirty="0">
                <a:cs typeface="Tahoma"/>
              </a:rPr>
              <a:t> </a:t>
            </a:r>
            <a:r>
              <a:rPr lang="en-US" spc="-15" dirty="0">
                <a:cs typeface="Tahoma"/>
              </a:rPr>
              <a:t>with</a:t>
            </a:r>
            <a:r>
              <a:rPr lang="en-US" spc="-30" dirty="0">
                <a:cs typeface="Tahoma"/>
              </a:rPr>
              <a:t> </a:t>
            </a:r>
            <a:r>
              <a:rPr lang="en-US" spc="-5" dirty="0">
                <a:cs typeface="Tahoma"/>
              </a:rPr>
              <a:t>zero</a:t>
            </a:r>
            <a:r>
              <a:rPr lang="en-US" spc="-30" dirty="0">
                <a:cs typeface="Tahoma"/>
              </a:rPr>
              <a:t> </a:t>
            </a:r>
            <a:r>
              <a:rPr lang="en-US" spc="-5" dirty="0">
                <a:cs typeface="Tahoma"/>
              </a:rPr>
              <a:t>based</a:t>
            </a:r>
            <a:r>
              <a:rPr lang="en-US" spc="-90" dirty="0">
                <a:cs typeface="Tahoma"/>
              </a:rPr>
              <a:t> </a:t>
            </a:r>
            <a:r>
              <a:rPr lang="en-US" dirty="0">
                <a:cs typeface="Tahoma"/>
              </a:rPr>
              <a:t>index.</a:t>
            </a:r>
          </a:p>
          <a:p>
            <a:pPr marL="469900" indent="-229235">
              <a:lnSpc>
                <a:spcPct val="100000"/>
              </a:lnSpc>
              <a:spcBef>
                <a:spcPts val="700"/>
              </a:spcBef>
              <a:buFont typeface="Wingdings" pitchFamily="2" charset="2"/>
              <a:buChar char="§"/>
              <a:tabLst>
                <a:tab pos="470534" algn="l"/>
              </a:tabLst>
            </a:pPr>
            <a:r>
              <a:rPr lang="en-US" dirty="0">
                <a:cs typeface="Tahoma"/>
              </a:rPr>
              <a:t>C</a:t>
            </a:r>
            <a:r>
              <a:rPr lang="en-US" spc="-10" dirty="0">
                <a:cs typeface="Tahoma"/>
              </a:rPr>
              <a:t>a</a:t>
            </a:r>
            <a:r>
              <a:rPr lang="en-US" dirty="0">
                <a:cs typeface="Tahoma"/>
              </a:rPr>
              <a:t>n</a:t>
            </a:r>
            <a:r>
              <a:rPr lang="en-US" spc="-15" dirty="0">
                <a:cs typeface="Tahoma"/>
              </a:rPr>
              <a:t> </a:t>
            </a:r>
            <a:r>
              <a:rPr lang="en-US" spc="-5" dirty="0">
                <a:cs typeface="Tahoma"/>
              </a:rPr>
              <a:t>c</a:t>
            </a:r>
            <a:r>
              <a:rPr lang="en-US" spc="-10" dirty="0">
                <a:cs typeface="Tahoma"/>
              </a:rPr>
              <a:t>o</a:t>
            </a:r>
            <a:r>
              <a:rPr lang="en-US" dirty="0">
                <a:cs typeface="Tahoma"/>
              </a:rPr>
              <a:t>nt</a:t>
            </a:r>
            <a:r>
              <a:rPr lang="en-US" spc="-10" dirty="0">
                <a:cs typeface="Tahoma"/>
              </a:rPr>
              <a:t>a</a:t>
            </a:r>
            <a:r>
              <a:rPr lang="en-US" dirty="0">
                <a:cs typeface="Tahoma"/>
              </a:rPr>
              <a:t>in</a:t>
            </a:r>
            <a:r>
              <a:rPr lang="en-US" spc="-25" dirty="0">
                <a:cs typeface="Tahoma"/>
              </a:rPr>
              <a:t> </a:t>
            </a:r>
            <a:r>
              <a:rPr lang="en-US" dirty="0">
                <a:cs typeface="Tahoma"/>
              </a:rPr>
              <a:t>du</a:t>
            </a:r>
            <a:r>
              <a:rPr lang="en-US" spc="-5" dirty="0">
                <a:cs typeface="Tahoma"/>
              </a:rPr>
              <a:t>p</a:t>
            </a:r>
            <a:r>
              <a:rPr lang="en-US" dirty="0">
                <a:cs typeface="Tahoma"/>
              </a:rPr>
              <a:t>lic</a:t>
            </a:r>
            <a:r>
              <a:rPr lang="en-US" spc="-5" dirty="0">
                <a:cs typeface="Tahoma"/>
              </a:rPr>
              <a:t>a</a:t>
            </a:r>
            <a:r>
              <a:rPr lang="en-US" spc="-10" dirty="0">
                <a:cs typeface="Tahoma"/>
              </a:rPr>
              <a:t>t</a:t>
            </a:r>
            <a:r>
              <a:rPr lang="en-US" dirty="0">
                <a:cs typeface="Tahoma"/>
              </a:rPr>
              <a:t>e</a:t>
            </a:r>
            <a:r>
              <a:rPr lang="en-US" spc="-100" dirty="0">
                <a:cs typeface="Tahoma"/>
              </a:rPr>
              <a:t> </a:t>
            </a:r>
            <a:r>
              <a:rPr lang="en-US" dirty="0">
                <a:cs typeface="Tahoma"/>
              </a:rPr>
              <a:t>el</a:t>
            </a:r>
            <a:r>
              <a:rPr lang="en-US" spc="5" dirty="0">
                <a:cs typeface="Tahoma"/>
              </a:rPr>
              <a:t>e</a:t>
            </a:r>
            <a:r>
              <a:rPr lang="en-US" dirty="0">
                <a:cs typeface="Tahoma"/>
              </a:rPr>
              <a:t>ments.</a:t>
            </a:r>
          </a:p>
          <a:p>
            <a:pPr marL="241300">
              <a:lnSpc>
                <a:spcPct val="100000"/>
              </a:lnSpc>
              <a:spcBef>
                <a:spcPts val="395"/>
              </a:spcBef>
              <a:buFont typeface="Wingdings" pitchFamily="2" charset="2"/>
              <a:buChar char="§"/>
              <a:tabLst>
                <a:tab pos="241300" algn="l"/>
              </a:tabLst>
            </a:pPr>
            <a:r>
              <a:rPr lang="en-US" dirty="0">
                <a:cs typeface="Tahoma"/>
              </a:rPr>
              <a:t>An</a:t>
            </a:r>
            <a:r>
              <a:rPr lang="en-US" spc="-5" dirty="0">
                <a:cs typeface="Tahoma"/>
              </a:rPr>
              <a:t> </a:t>
            </a:r>
            <a:r>
              <a:rPr lang="en-US" spc="-20" dirty="0">
                <a:cs typeface="Tahoma"/>
              </a:rPr>
              <a:t>It</a:t>
            </a:r>
            <a:r>
              <a:rPr lang="en-US" spc="-10" dirty="0">
                <a:cs typeface="Tahoma"/>
              </a:rPr>
              <a:t>e</a:t>
            </a:r>
            <a:r>
              <a:rPr lang="en-US" spc="-40" dirty="0">
                <a:cs typeface="Tahoma"/>
              </a:rPr>
              <a:t>r</a:t>
            </a:r>
            <a:r>
              <a:rPr lang="en-US" spc="-20" dirty="0">
                <a:cs typeface="Tahoma"/>
              </a:rPr>
              <a:t>ato</a:t>
            </a:r>
            <a:r>
              <a:rPr lang="en-US" dirty="0">
                <a:cs typeface="Tahoma"/>
              </a:rPr>
              <a:t>r</a:t>
            </a:r>
            <a:r>
              <a:rPr lang="en-US" spc="20" dirty="0">
                <a:cs typeface="Tahoma"/>
              </a:rPr>
              <a:t> </a:t>
            </a:r>
            <a:r>
              <a:rPr lang="en-US" spc="-5" dirty="0">
                <a:cs typeface="Tahoma"/>
              </a:rPr>
              <a:t>c</a:t>
            </a:r>
            <a:r>
              <a:rPr lang="en-US" spc="-10" dirty="0">
                <a:cs typeface="Tahoma"/>
              </a:rPr>
              <a:t>a</a:t>
            </a:r>
            <a:r>
              <a:rPr lang="en-US" dirty="0">
                <a:cs typeface="Tahoma"/>
              </a:rPr>
              <a:t>n</a:t>
            </a:r>
            <a:r>
              <a:rPr lang="en-US" spc="-15" dirty="0">
                <a:cs typeface="Tahoma"/>
              </a:rPr>
              <a:t> </a:t>
            </a:r>
            <a:r>
              <a:rPr lang="en-US" dirty="0">
                <a:cs typeface="Tahoma"/>
              </a:rPr>
              <a:t>be used</a:t>
            </a:r>
            <a:r>
              <a:rPr lang="en-US" spc="5" dirty="0">
                <a:cs typeface="Tahoma"/>
              </a:rPr>
              <a:t> </a:t>
            </a:r>
            <a:r>
              <a:rPr lang="en-US" spc="-10" dirty="0">
                <a:cs typeface="Tahoma"/>
              </a:rPr>
              <a:t>t</a:t>
            </a:r>
            <a:r>
              <a:rPr lang="en-US" dirty="0">
                <a:cs typeface="Tahoma"/>
              </a:rPr>
              <a:t>o</a:t>
            </a:r>
            <a:r>
              <a:rPr lang="en-US" spc="-10" dirty="0">
                <a:cs typeface="Tahoma"/>
              </a:rPr>
              <a:t> a</a:t>
            </a:r>
            <a:r>
              <a:rPr lang="en-US" spc="-5" dirty="0">
                <a:cs typeface="Tahoma"/>
              </a:rPr>
              <a:t>cce</a:t>
            </a:r>
            <a:r>
              <a:rPr lang="en-US" spc="5" dirty="0">
                <a:cs typeface="Tahoma"/>
              </a:rPr>
              <a:t>s</a:t>
            </a:r>
            <a:r>
              <a:rPr lang="en-US" dirty="0">
                <a:cs typeface="Tahoma"/>
              </a:rPr>
              <a:t>s</a:t>
            </a:r>
            <a:r>
              <a:rPr lang="en-US" spc="-50" dirty="0">
                <a:cs typeface="Tahoma"/>
              </a:rPr>
              <a:t> </a:t>
            </a:r>
            <a:r>
              <a:rPr lang="en-US" spc="-10" dirty="0">
                <a:cs typeface="Tahoma"/>
              </a:rPr>
              <a:t>t</a:t>
            </a:r>
            <a:r>
              <a:rPr lang="en-US" dirty="0">
                <a:cs typeface="Tahoma"/>
              </a:rPr>
              <a:t>he</a:t>
            </a:r>
            <a:r>
              <a:rPr lang="en-US" spc="-5" dirty="0">
                <a:cs typeface="Tahoma"/>
              </a:rPr>
              <a:t> </a:t>
            </a:r>
            <a:r>
              <a:rPr lang="en-US" dirty="0">
                <a:cs typeface="Tahoma"/>
              </a:rPr>
              <a:t>el</a:t>
            </a:r>
            <a:r>
              <a:rPr lang="en-US" spc="5" dirty="0">
                <a:cs typeface="Tahoma"/>
              </a:rPr>
              <a:t>e</a:t>
            </a:r>
            <a:r>
              <a:rPr lang="en-US" dirty="0">
                <a:cs typeface="Tahoma"/>
              </a:rPr>
              <a:t>ments</a:t>
            </a:r>
            <a:r>
              <a:rPr lang="en-US" spc="20" dirty="0">
                <a:cs typeface="Tahoma"/>
              </a:rPr>
              <a:t> </a:t>
            </a:r>
            <a:r>
              <a:rPr lang="en-US" dirty="0">
                <a:cs typeface="Tahoma"/>
              </a:rPr>
              <a:t>of</a:t>
            </a:r>
            <a:r>
              <a:rPr lang="en-US" spc="-5" dirty="0">
                <a:cs typeface="Tahoma"/>
              </a:rPr>
              <a:t> </a:t>
            </a:r>
            <a:r>
              <a:rPr lang="en-US" spc="-10" dirty="0">
                <a:cs typeface="Tahoma"/>
              </a:rPr>
              <a:t>t</a:t>
            </a:r>
            <a:r>
              <a:rPr lang="en-US" dirty="0">
                <a:cs typeface="Tahoma"/>
              </a:rPr>
              <a:t>he</a:t>
            </a:r>
            <a:r>
              <a:rPr lang="en-US" spc="-105" dirty="0">
                <a:cs typeface="Tahoma"/>
              </a:rPr>
              <a:t> </a:t>
            </a:r>
            <a:r>
              <a:rPr lang="en-US" dirty="0">
                <a:cs typeface="Tahoma"/>
              </a:rPr>
              <a:t>List.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0"/>
            <a:ext cx="11468735" cy="646049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The Methods Declared by List Interface: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46" y="448310"/>
            <a:ext cx="9744891" cy="62255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/>
                </a:solidFill>
              </a:rPr>
              <a:t>Set Interface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interface extends from Collection interface. </a:t>
            </a:r>
          </a:p>
          <a:p>
            <a:r>
              <a:rPr lang="en-US" dirty="0"/>
              <a:t>Set is an unordered collection. </a:t>
            </a:r>
          </a:p>
          <a:p>
            <a:r>
              <a:rPr lang="en-US" dirty="0"/>
              <a:t>It doesn’t allow duplicates.</a:t>
            </a:r>
          </a:p>
          <a:p>
            <a:r>
              <a:rPr lang="en-US" dirty="0"/>
              <a:t>If you add duplicates, it will replace the existing one. </a:t>
            </a:r>
          </a:p>
          <a:p>
            <a:r>
              <a:rPr lang="en-US" dirty="0"/>
              <a:t>It allows you to add only a single null value.</a:t>
            </a:r>
          </a:p>
          <a:p>
            <a:r>
              <a:rPr lang="en-US" dirty="0"/>
              <a:t>An iterator can be used to traverse through the list.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interface has one legacy class called Vector, but Set doesn’t have any legacy class. </a:t>
            </a:r>
          </a:p>
          <a:p>
            <a:endParaRPr lang="en-US" dirty="0"/>
          </a:p>
          <a:p>
            <a:r>
              <a:rPr lang="en-US" dirty="0"/>
              <a:t>Implementation classes for Set are </a:t>
            </a:r>
          </a:p>
          <a:p>
            <a:pPr lvl="1"/>
            <a:r>
              <a:rPr lang="en-US" dirty="0" err="1"/>
              <a:t>TreeSet</a:t>
            </a:r>
            <a:endParaRPr lang="en-US" dirty="0"/>
          </a:p>
          <a:p>
            <a:pPr lvl="1"/>
            <a:r>
              <a:rPr lang="en-US" dirty="0" err="1"/>
              <a:t>HashSet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LinkedHashSet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b="1" dirty="0"/>
              <a:t>Set Interface</a:t>
            </a:r>
            <a:endParaRPr lang="en-US" b="1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5775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SortedSet</a:t>
            </a:r>
            <a:r>
              <a:rPr lang="en-US" b="1" dirty="0"/>
              <a:t>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76300"/>
            <a:ext cx="10515600" cy="5300663"/>
          </a:xfrm>
        </p:spPr>
        <p:txBody>
          <a:bodyPr/>
          <a:lstStyle/>
          <a:p>
            <a:r>
              <a:rPr lang="en-US" dirty="0" err="1"/>
              <a:t>SortedSet</a:t>
            </a:r>
            <a:r>
              <a:rPr lang="en-US" dirty="0"/>
              <a:t> interface extends Set and declares the behavior of a set sorted in ascending order.</a:t>
            </a:r>
          </a:p>
          <a:p>
            <a:r>
              <a:rPr lang="en-US" dirty="0" err="1"/>
              <a:t>SortedSet</a:t>
            </a:r>
            <a:r>
              <a:rPr lang="en-US" dirty="0"/>
              <a:t> defines several methods that make set processing more convenient.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t="3826"/>
          <a:stretch>
            <a:fillRect/>
          </a:stretch>
        </p:blipFill>
        <p:spPr bwMode="auto">
          <a:xfrm>
            <a:off x="2809778" y="2413000"/>
            <a:ext cx="9229821" cy="444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NavigableSet</a:t>
            </a:r>
            <a:r>
              <a:rPr lang="en-US" b="1" dirty="0"/>
              <a:t>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NavigableSet</a:t>
            </a:r>
            <a:r>
              <a:rPr lang="en-US" dirty="0"/>
              <a:t> interface extends </a:t>
            </a:r>
            <a:r>
              <a:rPr lang="en-US" dirty="0" err="1"/>
              <a:t>SortedSet</a:t>
            </a:r>
            <a:r>
              <a:rPr lang="en-US" dirty="0"/>
              <a:t> and declares the behavior of a collection that supports the retrieval of elements based on the closest match to a given value or values.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7053943"/>
          </a:xfrm>
        </p:spPr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" y="-50466"/>
            <a:ext cx="10236200" cy="6908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254000"/>
            <a:ext cx="10515600" cy="852488"/>
          </a:xfrm>
        </p:spPr>
        <p:txBody>
          <a:bodyPr/>
          <a:lstStyle/>
          <a:p>
            <a:r>
              <a:rPr lang="en-US" dirty="0"/>
              <a:t>Queue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01700"/>
            <a:ext cx="10515600" cy="5791200"/>
          </a:xfrm>
        </p:spPr>
        <p:txBody>
          <a:bodyPr/>
          <a:lstStyle/>
          <a:p>
            <a:r>
              <a:rPr lang="en-US" dirty="0"/>
              <a:t>The Queue interface extends Collection and declares the behavior of a queue, which is often a first-in, first-out list.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236" y="1778000"/>
            <a:ext cx="10868328" cy="487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885"/>
            <a:ext cx="10515600" cy="890270"/>
          </a:xfrm>
        </p:spPr>
        <p:txBody>
          <a:bodyPr/>
          <a:lstStyle/>
          <a:p>
            <a:pPr algn="ctr"/>
            <a:r>
              <a:rPr lang="en-US" sz="4000" b="1" dirty="0">
                <a:latin typeface="Tahoma" panose="020B0604030504040204" pitchFamily="34" charset="0"/>
                <a:cs typeface="Tahoma" panose="020B0604030504040204" pitchFamily="34" charset="0"/>
              </a:rPr>
              <a:t>LAMBDA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4570"/>
            <a:ext cx="10515600" cy="67494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Syntax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A68F2-1321-E9A7-6E4F-601DB30C196B}"/>
              </a:ext>
            </a:extLst>
          </p:cNvPr>
          <p:cNvSpPr txBox="1"/>
          <p:nvPr/>
        </p:nvSpPr>
        <p:spPr>
          <a:xfrm>
            <a:off x="2111638" y="1400246"/>
            <a:ext cx="9130003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dirty="0"/>
              <a:t>(argument-list) -&gt; {body}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1384F-FDE4-A8E0-9394-BEEE09909807}"/>
              </a:ext>
            </a:extLst>
          </p:cNvPr>
          <p:cNvSpPr txBox="1"/>
          <p:nvPr/>
        </p:nvSpPr>
        <p:spPr>
          <a:xfrm>
            <a:off x="1274216" y="2133959"/>
            <a:ext cx="10629900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000" b="0" i="0" dirty="0">
                <a:solidFill>
                  <a:srgbClr val="333333"/>
                </a:solidFill>
                <a:effectLst/>
                <a:latin typeface="inter-regular"/>
              </a:rPr>
              <a:t>Java lambda expression is consisted of three components.</a:t>
            </a:r>
          </a:p>
          <a:p>
            <a:pPr algn="just">
              <a:lnSpc>
                <a:spcPct val="150000"/>
              </a:lnSpc>
            </a:pPr>
            <a:r>
              <a:rPr lang="en-IN" sz="2000" b="1" i="0" dirty="0">
                <a:solidFill>
                  <a:srgbClr val="333333"/>
                </a:solidFill>
                <a:effectLst/>
                <a:latin typeface="inter-bold"/>
              </a:rPr>
              <a:t>1) Argument-list: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inter-regular"/>
              </a:rPr>
              <a:t> It can be empty or non-empty as well.</a:t>
            </a:r>
          </a:p>
          <a:p>
            <a:pPr algn="just">
              <a:lnSpc>
                <a:spcPct val="150000"/>
              </a:lnSpc>
            </a:pPr>
            <a:r>
              <a:rPr lang="en-IN" sz="2000" b="1" i="0" dirty="0">
                <a:solidFill>
                  <a:srgbClr val="333333"/>
                </a:solidFill>
                <a:effectLst/>
                <a:latin typeface="inter-bold"/>
              </a:rPr>
              <a:t>2) Arrow-token: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inter-regular"/>
              </a:rPr>
              <a:t> It is used to link arguments-list and body of expression.</a:t>
            </a:r>
          </a:p>
          <a:p>
            <a:pPr algn="just">
              <a:lnSpc>
                <a:spcPct val="150000"/>
              </a:lnSpc>
            </a:pPr>
            <a:r>
              <a:rPr lang="en-IN" sz="2000" b="1" i="0" dirty="0">
                <a:solidFill>
                  <a:srgbClr val="333333"/>
                </a:solidFill>
                <a:effectLst/>
                <a:latin typeface="inter-bold"/>
              </a:rPr>
              <a:t>3) Body: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inter-regular"/>
              </a:rPr>
              <a:t> It contains expressions and statements for lambda expression ( </a:t>
            </a:r>
            <a:r>
              <a:rPr lang="en-IN" sz="2000" b="1" i="0" dirty="0">
                <a:solidFill>
                  <a:srgbClr val="FF0000"/>
                </a:solidFill>
                <a:effectLst/>
                <a:latin typeface="inter-regular"/>
              </a:rPr>
              <a:t>single line or block of code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inter-regular"/>
              </a:rPr>
              <a:t>).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03FA17-9B2D-D55A-C9DA-B62D732DC8E9}"/>
              </a:ext>
            </a:extLst>
          </p:cNvPr>
          <p:cNvGrpSpPr/>
          <p:nvPr/>
        </p:nvGrpSpPr>
        <p:grpSpPr>
          <a:xfrm>
            <a:off x="289249" y="4025246"/>
            <a:ext cx="11821885" cy="2265905"/>
            <a:chOff x="223935" y="4517450"/>
            <a:chExt cx="11821885" cy="226590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FEB55A-EF06-1B43-B17A-4CEFF09B5D06}"/>
                </a:ext>
              </a:extLst>
            </p:cNvPr>
            <p:cNvSpPr/>
            <p:nvPr/>
          </p:nvSpPr>
          <p:spPr>
            <a:xfrm>
              <a:off x="223935" y="4517450"/>
              <a:ext cx="11821885" cy="22659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C8A1422-E5BE-6550-1EB5-CE3B96A894C9}"/>
                </a:ext>
              </a:extLst>
            </p:cNvPr>
            <p:cNvGrpSpPr/>
            <p:nvPr/>
          </p:nvGrpSpPr>
          <p:grpSpPr>
            <a:xfrm>
              <a:off x="401023" y="4749800"/>
              <a:ext cx="3603949" cy="1776779"/>
              <a:chOff x="398884" y="4653256"/>
              <a:chExt cx="3603949" cy="177677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2DEF9B-51C1-31A2-3A80-11322786F5E3}"/>
                  </a:ext>
                </a:extLst>
              </p:cNvPr>
              <p:cNvSpPr txBox="1"/>
              <p:nvPr/>
            </p:nvSpPr>
            <p:spPr>
              <a:xfrm>
                <a:off x="398884" y="4653256"/>
                <a:ext cx="34126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b="1" i="0" dirty="0">
                    <a:solidFill>
                      <a:srgbClr val="333333"/>
                    </a:solidFill>
                    <a:effectLst/>
                    <a:latin typeface="inter-bold"/>
                  </a:rPr>
                  <a:t>No Parameter Syntax</a:t>
                </a:r>
                <a:endParaRPr lang="en-IN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73AFD2-1360-51F0-7950-023DE71FAF13}"/>
                  </a:ext>
                </a:extLst>
              </p:cNvPr>
              <p:cNvSpPr txBox="1"/>
              <p:nvPr/>
            </p:nvSpPr>
            <p:spPr>
              <a:xfrm>
                <a:off x="590161" y="5134167"/>
                <a:ext cx="3412672" cy="1295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IN" b="0" i="0" dirty="0">
                    <a:solidFill>
                      <a:srgbClr val="000000"/>
                    </a:solidFill>
                    <a:effectLst/>
                    <a:latin typeface="inter-regular"/>
                  </a:rPr>
                  <a:t>() -&gt; {  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IN" b="0" i="0" dirty="0">
                    <a:solidFill>
                      <a:srgbClr val="008200"/>
                    </a:solidFill>
                    <a:effectLst/>
                    <a:latin typeface="inter-regular"/>
                  </a:rPr>
                  <a:t>//Body of no parameter lambda</a:t>
                </a:r>
                <a:r>
                  <a:rPr lang="en-IN" b="0" i="0" dirty="0">
                    <a:solidFill>
                      <a:srgbClr val="000000"/>
                    </a:solidFill>
                    <a:effectLst/>
                    <a:latin typeface="inter-regular"/>
                  </a:rPr>
                  <a:t>  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IN" b="0" i="0" dirty="0">
                    <a:solidFill>
                      <a:srgbClr val="000000"/>
                    </a:solidFill>
                    <a:effectLst/>
                    <a:latin typeface="inter-regular"/>
                  </a:rPr>
                  <a:t>}  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FA0823E-2D35-C7E4-14AD-A443E68F4401}"/>
                </a:ext>
              </a:extLst>
            </p:cNvPr>
            <p:cNvGrpSpPr/>
            <p:nvPr/>
          </p:nvGrpSpPr>
          <p:grpSpPr>
            <a:xfrm>
              <a:off x="4198388" y="4771835"/>
              <a:ext cx="3603949" cy="1776779"/>
              <a:chOff x="398884" y="4653256"/>
              <a:chExt cx="3603949" cy="177677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E53471-A4BC-A98E-96D4-CE577C0C0C2C}"/>
                  </a:ext>
                </a:extLst>
              </p:cNvPr>
              <p:cNvSpPr txBox="1"/>
              <p:nvPr/>
            </p:nvSpPr>
            <p:spPr>
              <a:xfrm>
                <a:off x="398884" y="4653256"/>
                <a:ext cx="34126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b="1" i="0" dirty="0">
                    <a:solidFill>
                      <a:srgbClr val="333333"/>
                    </a:solidFill>
                    <a:effectLst/>
                    <a:latin typeface="inter-bold"/>
                  </a:rPr>
                  <a:t>Single Parameter Syntax</a:t>
                </a:r>
                <a:endParaRPr lang="en-IN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B46B17-713E-AED6-DBD3-2B9FCA2D1B2C}"/>
                  </a:ext>
                </a:extLst>
              </p:cNvPr>
              <p:cNvSpPr txBox="1"/>
              <p:nvPr/>
            </p:nvSpPr>
            <p:spPr>
              <a:xfrm>
                <a:off x="398884" y="5134167"/>
                <a:ext cx="3603949" cy="1295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IN" b="0" i="0" dirty="0">
                    <a:solidFill>
                      <a:srgbClr val="000000"/>
                    </a:solidFill>
                    <a:effectLst/>
                    <a:latin typeface="inter-regular"/>
                  </a:rPr>
                  <a:t>(p1) -&gt; {  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IN" b="0" i="0" dirty="0">
                    <a:solidFill>
                      <a:srgbClr val="008200"/>
                    </a:solidFill>
                    <a:effectLst/>
                    <a:latin typeface="inter-regular"/>
                  </a:rPr>
                  <a:t>//Body of single parameter lambda</a:t>
                </a:r>
                <a:r>
                  <a:rPr lang="en-IN" b="0" i="0" dirty="0">
                    <a:solidFill>
                      <a:srgbClr val="000000"/>
                    </a:solidFill>
                    <a:effectLst/>
                    <a:latin typeface="inter-regular"/>
                  </a:rPr>
                  <a:t>  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IN" b="0" i="0" dirty="0">
                    <a:solidFill>
                      <a:srgbClr val="000000"/>
                    </a:solidFill>
                    <a:effectLst/>
                    <a:latin typeface="inter-regular"/>
                  </a:rPr>
                  <a:t>}  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5CB944-6ADF-7582-343D-724ED113BA20}"/>
                </a:ext>
              </a:extLst>
            </p:cNvPr>
            <p:cNvGrpSpPr/>
            <p:nvPr/>
          </p:nvGrpSpPr>
          <p:grpSpPr>
            <a:xfrm>
              <a:off x="8189169" y="4804541"/>
              <a:ext cx="3754795" cy="1776779"/>
              <a:chOff x="248038" y="4653256"/>
              <a:chExt cx="3754795" cy="177677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D175CE-A944-D70B-6666-54A699E21F49}"/>
                  </a:ext>
                </a:extLst>
              </p:cNvPr>
              <p:cNvSpPr txBox="1"/>
              <p:nvPr/>
            </p:nvSpPr>
            <p:spPr>
              <a:xfrm>
                <a:off x="398884" y="4653256"/>
                <a:ext cx="34126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b="1" i="0" dirty="0">
                    <a:solidFill>
                      <a:srgbClr val="333333"/>
                    </a:solidFill>
                    <a:effectLst/>
                    <a:latin typeface="inter-bold"/>
                  </a:rPr>
                  <a:t>Multiple Parameter Syntax</a:t>
                </a:r>
                <a:endParaRPr lang="en-IN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D656DE-D5D7-91AF-C7CC-E25CB7C145D8}"/>
                  </a:ext>
                </a:extLst>
              </p:cNvPr>
              <p:cNvSpPr txBox="1"/>
              <p:nvPr/>
            </p:nvSpPr>
            <p:spPr>
              <a:xfrm>
                <a:off x="248038" y="5134167"/>
                <a:ext cx="3754795" cy="1295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IN" b="0" i="0" dirty="0">
                    <a:solidFill>
                      <a:srgbClr val="000000"/>
                    </a:solidFill>
                    <a:effectLst/>
                    <a:latin typeface="inter-regular"/>
                  </a:rPr>
                  <a:t>(p1,p2) -&gt; {  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IN" b="0" i="0" dirty="0">
                    <a:solidFill>
                      <a:srgbClr val="008200"/>
                    </a:solidFill>
                    <a:effectLst/>
                    <a:latin typeface="inter-regular"/>
                  </a:rPr>
                  <a:t>//Body of multiple parameter lambda</a:t>
                </a:r>
                <a:r>
                  <a:rPr lang="en-IN" b="0" i="0" dirty="0">
                    <a:solidFill>
                      <a:srgbClr val="000000"/>
                    </a:solidFill>
                    <a:effectLst/>
                    <a:latin typeface="inter-regular"/>
                  </a:rPr>
                  <a:t> 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IN" b="0" i="0" dirty="0">
                    <a:solidFill>
                      <a:srgbClr val="000000"/>
                    </a:solidFill>
                    <a:effectLst/>
                    <a:latin typeface="inter-regular"/>
                  </a:rPr>
                  <a:t>}  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B753567-B197-5538-B73F-F8A43DA866CE}"/>
              </a:ext>
            </a:extLst>
          </p:cNvPr>
          <p:cNvSpPr txBox="1"/>
          <p:nvPr/>
        </p:nvSpPr>
        <p:spPr>
          <a:xfrm>
            <a:off x="1530998" y="6200538"/>
            <a:ext cx="9130003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b="1" dirty="0">
                <a:solidFill>
                  <a:srgbClr val="FF0000"/>
                </a:solidFill>
              </a:rPr>
              <a:t>The Parameter type  can be implicit or it can be specified explicitly</a:t>
            </a:r>
          </a:p>
        </p:txBody>
      </p:sp>
    </p:spTree>
    <p:extLst>
      <p:ext uri="{BB962C8B-B14F-4D97-AF65-F5344CB8AC3E}">
        <p14:creationId xmlns:p14="http://schemas.microsoft.com/office/powerpoint/2010/main" val="27114666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95"/>
            <a:ext cx="10515600" cy="1325563"/>
          </a:xfrm>
        </p:spPr>
        <p:txBody>
          <a:bodyPr/>
          <a:lstStyle/>
          <a:p>
            <a:r>
              <a:rPr lang="en-US" b="1" dirty="0" err="1"/>
              <a:t>Deque</a:t>
            </a:r>
            <a:r>
              <a:rPr lang="en-US" b="1" dirty="0"/>
              <a:t>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7600"/>
            <a:ext cx="10515600" cy="5537200"/>
          </a:xfrm>
        </p:spPr>
        <p:txBody>
          <a:bodyPr/>
          <a:lstStyle/>
          <a:p>
            <a:r>
              <a:rPr lang="en-US" dirty="0" err="1"/>
              <a:t>Deque</a:t>
            </a:r>
            <a:r>
              <a:rPr lang="en-US" dirty="0"/>
              <a:t> interface extends Queue and declares the behavior of a double ended queue</a:t>
            </a:r>
          </a:p>
          <a:p>
            <a:r>
              <a:rPr lang="en-US" dirty="0"/>
              <a:t>Double-ended queues can function as standard, first-in, first-out queues or as last-in, first out stacks.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t="2091"/>
          <a:stretch>
            <a:fillRect/>
          </a:stretch>
        </p:blipFill>
        <p:spPr bwMode="auto">
          <a:xfrm>
            <a:off x="1219200" y="3117270"/>
            <a:ext cx="9601200" cy="3537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6000" y="-17347"/>
            <a:ext cx="10388600" cy="666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5175"/>
          </a:xfrm>
        </p:spPr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lang="en-US" sz="2200" b="1" spc="-5" dirty="0">
                <a:solidFill>
                  <a:schemeClr val="accent2"/>
                </a:solidFill>
                <a:latin typeface="Tahoma"/>
                <a:cs typeface="Tahoma"/>
              </a:rPr>
              <a:t>T</a:t>
            </a:r>
            <a:r>
              <a:rPr lang="en-US" sz="2200" b="1" spc="-10" dirty="0">
                <a:solidFill>
                  <a:schemeClr val="accent2"/>
                </a:solidFill>
                <a:latin typeface="Tahoma"/>
                <a:cs typeface="Tahoma"/>
              </a:rPr>
              <a:t>H</a:t>
            </a:r>
            <a:r>
              <a:rPr lang="en-US" sz="2200" b="1" dirty="0">
                <a:solidFill>
                  <a:schemeClr val="accent2"/>
                </a:solidFill>
                <a:latin typeface="Tahoma"/>
                <a:cs typeface="Tahoma"/>
              </a:rPr>
              <a:t>E</a:t>
            </a:r>
            <a:r>
              <a:rPr lang="en-US" sz="2200" b="1" spc="-25" dirty="0">
                <a:solidFill>
                  <a:schemeClr val="accent2"/>
                </a:solidFill>
                <a:latin typeface="Tahoma"/>
                <a:cs typeface="Tahoma"/>
              </a:rPr>
              <a:t> </a:t>
            </a:r>
            <a:r>
              <a:rPr lang="en-US" sz="2200" b="1" dirty="0">
                <a:solidFill>
                  <a:schemeClr val="accent2"/>
                </a:solidFill>
                <a:latin typeface="Tahoma"/>
                <a:cs typeface="Tahoma"/>
              </a:rPr>
              <a:t>COL</a:t>
            </a:r>
            <a:r>
              <a:rPr lang="en-US" sz="2200" b="1" spc="-5" dirty="0">
                <a:solidFill>
                  <a:schemeClr val="accent2"/>
                </a:solidFill>
                <a:latin typeface="Tahoma"/>
                <a:cs typeface="Tahoma"/>
              </a:rPr>
              <a:t>L</a:t>
            </a:r>
            <a:r>
              <a:rPr lang="en-US" sz="2200" b="1" dirty="0">
                <a:solidFill>
                  <a:schemeClr val="accent2"/>
                </a:solidFill>
                <a:latin typeface="Tahoma"/>
                <a:cs typeface="Tahoma"/>
              </a:rPr>
              <a:t>EC</a:t>
            </a:r>
            <a:r>
              <a:rPr lang="en-US" sz="2200" b="1" spc="-5" dirty="0">
                <a:solidFill>
                  <a:schemeClr val="accent2"/>
                </a:solidFill>
                <a:latin typeface="Tahoma"/>
                <a:cs typeface="Tahoma"/>
              </a:rPr>
              <a:t>T</a:t>
            </a:r>
            <a:r>
              <a:rPr lang="en-US" sz="2200" b="1" spc="-10" dirty="0">
                <a:solidFill>
                  <a:schemeClr val="accent2"/>
                </a:solidFill>
                <a:latin typeface="Tahoma"/>
                <a:cs typeface="Tahoma"/>
              </a:rPr>
              <a:t>I</a:t>
            </a:r>
            <a:r>
              <a:rPr lang="en-US" sz="2200" b="1" dirty="0">
                <a:solidFill>
                  <a:schemeClr val="accent2"/>
                </a:solidFill>
                <a:latin typeface="Tahoma"/>
                <a:cs typeface="Tahoma"/>
              </a:rPr>
              <a:t>ON</a:t>
            </a:r>
            <a:r>
              <a:rPr lang="en-US" sz="2200" b="1" spc="-110" dirty="0">
                <a:solidFill>
                  <a:schemeClr val="accent2"/>
                </a:solidFill>
                <a:latin typeface="Tahoma"/>
                <a:cs typeface="Tahoma"/>
              </a:rPr>
              <a:t> </a:t>
            </a:r>
            <a:r>
              <a:rPr lang="en-US" sz="2200" b="1" dirty="0">
                <a:solidFill>
                  <a:schemeClr val="accent2"/>
                </a:solidFill>
                <a:latin typeface="Tahoma"/>
                <a:cs typeface="Tahoma"/>
              </a:rPr>
              <a:t>C</a:t>
            </a:r>
            <a:r>
              <a:rPr lang="en-US" sz="2200" b="1" spc="-5" dirty="0">
                <a:solidFill>
                  <a:schemeClr val="accent2"/>
                </a:solidFill>
                <a:latin typeface="Tahoma"/>
                <a:cs typeface="Tahoma"/>
              </a:rPr>
              <a:t>L</a:t>
            </a:r>
            <a:r>
              <a:rPr lang="en-US" sz="2200" b="1" spc="-10" dirty="0">
                <a:solidFill>
                  <a:schemeClr val="accent2"/>
                </a:solidFill>
                <a:latin typeface="Tahoma"/>
                <a:cs typeface="Tahoma"/>
              </a:rPr>
              <a:t>A</a:t>
            </a:r>
            <a:r>
              <a:rPr lang="en-US" sz="2200" b="1" spc="-5" dirty="0">
                <a:solidFill>
                  <a:schemeClr val="accent2"/>
                </a:solidFill>
                <a:latin typeface="Tahoma"/>
                <a:cs typeface="Tahoma"/>
              </a:rPr>
              <a:t>SS</a:t>
            </a:r>
            <a:r>
              <a:rPr lang="en-US" sz="2200" b="1" dirty="0">
                <a:solidFill>
                  <a:schemeClr val="accent2"/>
                </a:solidFill>
                <a:latin typeface="Tahoma"/>
                <a:cs typeface="Tahoma"/>
              </a:rPr>
              <a:t>E</a:t>
            </a:r>
            <a:r>
              <a:rPr lang="en-US" sz="2200" b="1" spc="-5" dirty="0">
                <a:solidFill>
                  <a:schemeClr val="accent2"/>
                </a:solidFill>
                <a:latin typeface="Tahoma"/>
                <a:cs typeface="Tahoma"/>
              </a:rPr>
              <a:t>S</a:t>
            </a:r>
            <a:r>
              <a:rPr lang="en-US" sz="2200" b="1" dirty="0">
                <a:solidFill>
                  <a:schemeClr val="accent2"/>
                </a:solidFill>
                <a:latin typeface="Tahoma"/>
                <a:cs typeface="Tahoma"/>
              </a:rPr>
              <a:t>:</a:t>
            </a:r>
            <a:br>
              <a:rPr lang="en-US" sz="2200" dirty="0">
                <a:solidFill>
                  <a:schemeClr val="accent2"/>
                </a:solidFill>
                <a:latin typeface="Tahoma"/>
                <a:cs typeface="Tahoma"/>
              </a:rPr>
            </a:br>
            <a:r>
              <a:rPr lang="en-US" sz="2200" spc="-40" dirty="0">
                <a:solidFill>
                  <a:schemeClr val="accent2"/>
                </a:solidFill>
                <a:latin typeface="Tahoma"/>
                <a:cs typeface="Tahoma"/>
              </a:rPr>
              <a:t>F</a:t>
            </a:r>
            <a:r>
              <a:rPr lang="en-US" sz="2200" spc="-20" dirty="0">
                <a:solidFill>
                  <a:schemeClr val="accent2"/>
                </a:solidFill>
                <a:latin typeface="Tahoma"/>
                <a:cs typeface="Tahoma"/>
              </a:rPr>
              <a:t>o</a:t>
            </a:r>
            <a:r>
              <a:rPr lang="en-US" sz="2200" spc="-15" dirty="0">
                <a:solidFill>
                  <a:schemeClr val="accent2"/>
                </a:solidFill>
                <a:latin typeface="Tahoma"/>
                <a:cs typeface="Tahoma"/>
              </a:rPr>
              <a:t>ll</a:t>
            </a:r>
            <a:r>
              <a:rPr lang="en-US" sz="2200" spc="-20" dirty="0">
                <a:solidFill>
                  <a:schemeClr val="accent2"/>
                </a:solidFill>
                <a:latin typeface="Tahoma"/>
                <a:cs typeface="Tahoma"/>
              </a:rPr>
              <a:t>o</a:t>
            </a:r>
            <a:r>
              <a:rPr lang="en-US" sz="2200" spc="-15" dirty="0">
                <a:solidFill>
                  <a:schemeClr val="accent2"/>
                </a:solidFill>
                <a:latin typeface="Tahoma"/>
                <a:cs typeface="Tahoma"/>
              </a:rPr>
              <a:t>wi</a:t>
            </a:r>
            <a:r>
              <a:rPr lang="en-US" sz="2200" spc="-10" dirty="0">
                <a:solidFill>
                  <a:schemeClr val="accent2"/>
                </a:solidFill>
                <a:latin typeface="Tahoma"/>
                <a:cs typeface="Tahoma"/>
              </a:rPr>
              <a:t>n</a:t>
            </a:r>
            <a:r>
              <a:rPr lang="en-US" sz="2200" dirty="0">
                <a:solidFill>
                  <a:schemeClr val="accent2"/>
                </a:solidFill>
                <a:latin typeface="Tahoma"/>
                <a:cs typeface="Tahoma"/>
              </a:rPr>
              <a:t>g</a:t>
            </a:r>
            <a:r>
              <a:rPr lang="en-US" sz="2200" spc="-10" dirty="0">
                <a:solidFill>
                  <a:schemeClr val="accent2"/>
                </a:solidFill>
                <a:latin typeface="Tahoma"/>
                <a:cs typeface="Tahoma"/>
              </a:rPr>
              <a:t> </a:t>
            </a:r>
            <a:r>
              <a:rPr lang="en-US" sz="2200" spc="-5" dirty="0">
                <a:solidFill>
                  <a:schemeClr val="accent2"/>
                </a:solidFill>
                <a:latin typeface="Tahoma"/>
                <a:cs typeface="Tahoma"/>
              </a:rPr>
              <a:t>c</a:t>
            </a:r>
            <a:r>
              <a:rPr lang="en-US" sz="2200" spc="-10" dirty="0">
                <a:solidFill>
                  <a:schemeClr val="accent2"/>
                </a:solidFill>
                <a:latin typeface="Tahoma"/>
                <a:cs typeface="Tahoma"/>
              </a:rPr>
              <a:t>o</a:t>
            </a:r>
            <a:r>
              <a:rPr lang="en-US" sz="2200" spc="-5" dirty="0">
                <a:solidFill>
                  <a:schemeClr val="accent2"/>
                </a:solidFill>
                <a:latin typeface="Tahoma"/>
                <a:cs typeface="Tahoma"/>
              </a:rPr>
              <a:t>r</a:t>
            </a:r>
            <a:r>
              <a:rPr lang="en-US" sz="2200" dirty="0">
                <a:solidFill>
                  <a:schemeClr val="accent2"/>
                </a:solidFill>
                <a:latin typeface="Tahoma"/>
                <a:cs typeface="Tahoma"/>
              </a:rPr>
              <a:t>e</a:t>
            </a:r>
            <a:r>
              <a:rPr lang="en-US" sz="2200" spc="-15" dirty="0">
                <a:solidFill>
                  <a:schemeClr val="accent2"/>
                </a:solidFill>
                <a:latin typeface="Tahoma"/>
                <a:cs typeface="Tahoma"/>
              </a:rPr>
              <a:t> </a:t>
            </a:r>
            <a:r>
              <a:rPr lang="en-US" sz="2200" spc="-5" dirty="0">
                <a:solidFill>
                  <a:schemeClr val="accent2"/>
                </a:solidFill>
                <a:latin typeface="Tahoma"/>
                <a:cs typeface="Tahoma"/>
              </a:rPr>
              <a:t>c</a:t>
            </a:r>
            <a:r>
              <a:rPr lang="en-US" sz="2200" spc="-10" dirty="0">
                <a:solidFill>
                  <a:schemeClr val="accent2"/>
                </a:solidFill>
                <a:latin typeface="Tahoma"/>
                <a:cs typeface="Tahoma"/>
              </a:rPr>
              <a:t>o</a:t>
            </a:r>
            <a:r>
              <a:rPr lang="en-US" sz="2200" dirty="0">
                <a:solidFill>
                  <a:schemeClr val="accent2"/>
                </a:solidFill>
                <a:latin typeface="Tahoma"/>
                <a:cs typeface="Tahoma"/>
              </a:rPr>
              <a:t>ll</a:t>
            </a:r>
            <a:r>
              <a:rPr lang="en-US" sz="2200" spc="5" dirty="0">
                <a:solidFill>
                  <a:schemeClr val="accent2"/>
                </a:solidFill>
                <a:latin typeface="Tahoma"/>
                <a:cs typeface="Tahoma"/>
              </a:rPr>
              <a:t>e</a:t>
            </a:r>
            <a:r>
              <a:rPr lang="en-US" sz="2200" spc="-5" dirty="0">
                <a:solidFill>
                  <a:schemeClr val="accent2"/>
                </a:solidFill>
                <a:latin typeface="Tahoma"/>
                <a:cs typeface="Tahoma"/>
              </a:rPr>
              <a:t>c</a:t>
            </a:r>
            <a:r>
              <a:rPr lang="en-US" sz="2200" spc="-10" dirty="0">
                <a:solidFill>
                  <a:schemeClr val="accent2"/>
                </a:solidFill>
                <a:latin typeface="Tahoma"/>
                <a:cs typeface="Tahoma"/>
              </a:rPr>
              <a:t>t</a:t>
            </a:r>
            <a:r>
              <a:rPr lang="en-US" sz="2200" dirty="0">
                <a:solidFill>
                  <a:schemeClr val="accent2"/>
                </a:solidFill>
                <a:latin typeface="Tahoma"/>
                <a:cs typeface="Tahoma"/>
              </a:rPr>
              <a:t>i</a:t>
            </a:r>
            <a:r>
              <a:rPr lang="en-US" sz="2200" spc="-15" dirty="0">
                <a:solidFill>
                  <a:schemeClr val="accent2"/>
                </a:solidFill>
                <a:latin typeface="Tahoma"/>
                <a:cs typeface="Tahoma"/>
              </a:rPr>
              <a:t>o</a:t>
            </a:r>
            <a:r>
              <a:rPr lang="en-US" sz="2200" dirty="0">
                <a:solidFill>
                  <a:schemeClr val="accent2"/>
                </a:solidFill>
                <a:latin typeface="Tahoma"/>
                <a:cs typeface="Tahoma"/>
              </a:rPr>
              <a:t>n</a:t>
            </a:r>
            <a:r>
              <a:rPr lang="en-US" sz="2200" spc="-130" dirty="0">
                <a:solidFill>
                  <a:schemeClr val="accent2"/>
                </a:solidFill>
                <a:latin typeface="Tahoma"/>
                <a:cs typeface="Tahoma"/>
              </a:rPr>
              <a:t> </a:t>
            </a:r>
            <a:r>
              <a:rPr lang="en-US" sz="2200" spc="-5" dirty="0">
                <a:solidFill>
                  <a:schemeClr val="accent2"/>
                </a:solidFill>
                <a:latin typeface="Tahoma"/>
                <a:cs typeface="Tahoma"/>
              </a:rPr>
              <a:t>cl</a:t>
            </a:r>
            <a:r>
              <a:rPr lang="en-US" sz="2200" spc="-10" dirty="0">
                <a:solidFill>
                  <a:schemeClr val="accent2"/>
                </a:solidFill>
                <a:latin typeface="Tahoma"/>
                <a:cs typeface="Tahoma"/>
              </a:rPr>
              <a:t>a</a:t>
            </a:r>
            <a:r>
              <a:rPr lang="en-US" sz="2200" dirty="0">
                <a:solidFill>
                  <a:schemeClr val="accent2"/>
                </a:solidFill>
                <a:latin typeface="Tahoma"/>
                <a:cs typeface="Tahoma"/>
              </a:rPr>
              <a:t>sse</a:t>
            </a:r>
            <a:r>
              <a:rPr lang="en-US" sz="2200" spc="-10" dirty="0">
                <a:solidFill>
                  <a:schemeClr val="accent2"/>
                </a:solidFill>
                <a:latin typeface="Tahoma"/>
                <a:cs typeface="Tahoma"/>
              </a:rPr>
              <a:t>s</a:t>
            </a:r>
            <a:r>
              <a:rPr lang="en-US" sz="2200" dirty="0">
                <a:solidFill>
                  <a:schemeClr val="accent2"/>
                </a:solidFill>
                <a:latin typeface="Tahoma"/>
                <a:cs typeface="Tahoma"/>
              </a:rPr>
              <a:t>:</a:t>
            </a:r>
            <a:br>
              <a:rPr lang="en-US" dirty="0">
                <a:latin typeface="Tahoma"/>
                <a:cs typeface="Tahoma"/>
              </a:rPr>
            </a:br>
            <a:endParaRPr lang="en-US" dirty="0"/>
          </a:p>
        </p:txBody>
      </p:sp>
      <p:pic>
        <p:nvPicPr>
          <p:cNvPr id="4" name="object 4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11200" y="1308100"/>
            <a:ext cx="10858499" cy="4508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5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1092200"/>
            <a:ext cx="10515600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950"/>
          </a:xfrm>
        </p:spPr>
        <p:txBody>
          <a:bodyPr>
            <a:noAutofit/>
          </a:bodyPr>
          <a:lstStyle/>
          <a:p>
            <a:pPr algn="ctr"/>
            <a:r>
              <a:rPr lang="en-US" sz="3600" b="1">
                <a:latin typeface="Tahoma" panose="020B0604030504040204" pitchFamily="34" charset="0"/>
                <a:cs typeface="Tahoma" panose="020B0604030504040204" pitchFamily="34" charset="0"/>
              </a:rPr>
              <a:t>The ArrayList Class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981710"/>
            <a:ext cx="10515600" cy="519557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dirty="0" err="1"/>
              <a:t>ArrayList</a:t>
            </a:r>
            <a:r>
              <a:rPr lang="en-US" dirty="0"/>
              <a:t> class </a:t>
            </a:r>
            <a:r>
              <a:rPr lang="en-US" b="1" dirty="0"/>
              <a:t>extends </a:t>
            </a:r>
            <a:r>
              <a:rPr lang="en-US" b="1" dirty="0" err="1"/>
              <a:t>AbstractList</a:t>
            </a:r>
            <a:r>
              <a:rPr lang="en-US" dirty="0"/>
              <a:t> and </a:t>
            </a:r>
            <a:r>
              <a:rPr lang="en-US" b="1" dirty="0"/>
              <a:t>implements the List interface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err="1"/>
              <a:t>ArrayList</a:t>
            </a:r>
            <a:r>
              <a:rPr lang="en-US" dirty="0"/>
              <a:t> supports </a:t>
            </a:r>
            <a:r>
              <a:rPr lang="en-US" b="1" dirty="0"/>
              <a:t>dynamic arrays</a:t>
            </a:r>
            <a:r>
              <a:rPr lang="en-US" dirty="0"/>
              <a:t> that can grow as needed.</a:t>
            </a:r>
          </a:p>
          <a:p>
            <a:pPr>
              <a:lnSpc>
                <a:spcPct val="150000"/>
              </a:lnSpc>
            </a:pPr>
            <a:r>
              <a:rPr lang="en-US" dirty="0"/>
              <a:t>Standard arrays are of fixed size. After arrays are created they cannot grow or shrink.</a:t>
            </a:r>
          </a:p>
          <a:p>
            <a:pPr>
              <a:lnSpc>
                <a:spcPct val="150000"/>
              </a:lnSpc>
            </a:pPr>
            <a:r>
              <a:rPr lang="en-US" dirty="0"/>
              <a:t>It provides more powerful insertion and search mechanisms than arrays.</a:t>
            </a:r>
          </a:p>
          <a:p>
            <a:pPr>
              <a:lnSpc>
                <a:spcPct val="150000"/>
              </a:lnSpc>
            </a:pPr>
            <a:r>
              <a:rPr lang="en-US" dirty="0"/>
              <a:t>Gives faster Iteration and fast random access.</a:t>
            </a:r>
          </a:p>
          <a:p>
            <a:pPr>
              <a:lnSpc>
                <a:spcPct val="150000"/>
              </a:lnSpc>
            </a:pPr>
            <a:r>
              <a:rPr lang="en-US" dirty="0"/>
              <a:t> Ordered Collection (by index), but not Sorted.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" y="462280"/>
            <a:ext cx="11409045" cy="5932805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b="1">
                <a:solidFill>
                  <a:srgbClr val="FF0000"/>
                </a:solidFill>
              </a:rPr>
              <a:t>ArrayList has the constructors shown here: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/>
              <a:t>ArrayList( )</a:t>
            </a:r>
          </a:p>
          <a:p>
            <a:pPr lvl="1">
              <a:lnSpc>
                <a:spcPct val="150000"/>
              </a:lnSpc>
            </a:pPr>
            <a:r>
              <a:rPr lang="en-US" sz="2800">
                <a:sym typeface="+mn-ea"/>
              </a:rPr>
              <a:t>Builds an empty array list.</a:t>
            </a:r>
            <a:endParaRPr lang="en-US" sz="2800"/>
          </a:p>
          <a:p>
            <a:pPr marL="0" indent="0">
              <a:lnSpc>
                <a:spcPct val="150000"/>
              </a:lnSpc>
              <a:buNone/>
            </a:pPr>
            <a:r>
              <a:rPr lang="en-US" b="1"/>
              <a:t>ArrayList(Collection&lt;? extends E&gt; c)</a:t>
            </a:r>
          </a:p>
          <a:p>
            <a:pPr lvl="1">
              <a:lnSpc>
                <a:spcPct val="150000"/>
              </a:lnSpc>
            </a:pPr>
            <a:r>
              <a:rPr lang="en-US" sz="2800"/>
              <a:t>Builds an array list that is initialized with the elements of the collection c.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/>
              <a:t>ArrayList(int capacity)</a:t>
            </a:r>
          </a:p>
          <a:p>
            <a:pPr lvl="1">
              <a:lnSpc>
                <a:spcPct val="150000"/>
              </a:lnSpc>
            </a:pPr>
            <a:r>
              <a:rPr lang="en-US" sz="2800"/>
              <a:t>Builds an array list that has the specified initial capacity.</a:t>
            </a:r>
          </a:p>
          <a:p>
            <a:pPr lvl="1">
              <a:lnSpc>
                <a:spcPct val="150000"/>
              </a:lnSpc>
            </a:pPr>
            <a:r>
              <a:rPr lang="en-US" sz="2800"/>
              <a:t>The capacity is the size of the underlying array that is used to store the elements.</a:t>
            </a:r>
          </a:p>
          <a:p>
            <a:pPr lvl="1">
              <a:lnSpc>
                <a:spcPct val="150000"/>
              </a:lnSpc>
            </a:pPr>
            <a:r>
              <a:rPr lang="en-US" sz="2800"/>
              <a:t>The capacity grows automatically as elements are added to an array list.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92430" y="304165"/>
            <a:ext cx="5627370" cy="6329680"/>
          </a:xfrm>
        </p:spPr>
        <p:txBody>
          <a:bodyPr/>
          <a:lstStyle/>
          <a:p>
            <a:pPr marL="0" indent="0">
              <a:buNone/>
            </a:pPr>
            <a:r>
              <a:rPr lang="en-US" sz="1800" b="1">
                <a:solidFill>
                  <a:schemeClr val="tx1"/>
                </a:solidFill>
              </a:rPr>
              <a:t>Example:</a:t>
            </a:r>
          </a:p>
          <a:p>
            <a:pPr marL="0" indent="0">
              <a:buNone/>
            </a:pPr>
            <a:r>
              <a:rPr lang="en-US" sz="1800"/>
              <a:t>import java.util.*;</a:t>
            </a:r>
          </a:p>
          <a:p>
            <a:pPr marL="0" indent="0">
              <a:buNone/>
            </a:pPr>
            <a:r>
              <a:rPr lang="en-US" sz="1800"/>
              <a:t>class ArrayListDemo {</a:t>
            </a:r>
          </a:p>
          <a:p>
            <a:pPr marL="0" indent="0">
              <a:buNone/>
            </a:pPr>
            <a:r>
              <a:rPr lang="en-US" sz="1800"/>
              <a:t>public static void main(String args[]) {</a:t>
            </a:r>
          </a:p>
          <a:p>
            <a:pPr marL="0" indent="0">
              <a:buNone/>
            </a:pPr>
            <a:r>
              <a:rPr lang="en-US" sz="1800">
                <a:solidFill>
                  <a:srgbClr val="FF0000"/>
                </a:solidFill>
              </a:rPr>
              <a:t>// Create an array list.</a:t>
            </a:r>
          </a:p>
          <a:p>
            <a:pPr marL="0" indent="0">
              <a:buNone/>
            </a:pPr>
            <a:r>
              <a:rPr lang="en-US" sz="1800"/>
              <a:t>ArrayList&lt;String&gt; list = new ArrayList&lt;String&gt;(); </a:t>
            </a:r>
          </a:p>
          <a:p>
            <a:pPr marL="0" indent="0">
              <a:buNone/>
            </a:pPr>
            <a:r>
              <a:rPr lang="en-US" sz="1800"/>
              <a:t>System.out.println("Initial size of list: " + list.size());</a:t>
            </a:r>
          </a:p>
          <a:p>
            <a:pPr marL="0" indent="0">
              <a:buNone/>
            </a:pPr>
            <a:r>
              <a:rPr lang="en-US" sz="1800">
                <a:solidFill>
                  <a:srgbClr val="FF0000"/>
                </a:solidFill>
              </a:rPr>
              <a:t>// Add elements to the array list. </a:t>
            </a:r>
          </a:p>
          <a:p>
            <a:pPr marL="0" indent="0">
              <a:buNone/>
            </a:pPr>
            <a:r>
              <a:rPr lang="en-US" sz="1800"/>
              <a:t>list.add("A");</a:t>
            </a:r>
          </a:p>
          <a:p>
            <a:pPr marL="0" indent="0">
              <a:buNone/>
            </a:pPr>
            <a:r>
              <a:rPr lang="en-US" sz="1800"/>
              <a:t>list.add("C");</a:t>
            </a:r>
          </a:p>
          <a:p>
            <a:pPr marL="0" indent="0">
              <a:buNone/>
            </a:pPr>
            <a:r>
              <a:rPr lang="en-US" sz="1800"/>
              <a:t>list.add("D");</a:t>
            </a:r>
          </a:p>
          <a:p>
            <a:pPr marL="0" indent="0">
              <a:buNone/>
            </a:pPr>
            <a:r>
              <a:rPr lang="en-US" sz="1800"/>
              <a:t>list.add("E");</a:t>
            </a:r>
          </a:p>
          <a:p>
            <a:pPr marL="0" indent="0">
              <a:buNone/>
            </a:pPr>
            <a:r>
              <a:rPr lang="en-US" sz="1800"/>
              <a:t>list.add("F");</a:t>
            </a:r>
          </a:p>
          <a:p>
            <a:pPr marL="0" indent="0">
              <a:buNone/>
            </a:pPr>
            <a:r>
              <a:rPr lang="en-US" sz="1800"/>
              <a:t>list.add("G");</a:t>
            </a:r>
          </a:p>
          <a:p>
            <a:pPr marL="0" indent="0">
              <a:buNone/>
            </a:pPr>
            <a:r>
              <a:rPr lang="en-US" sz="1800"/>
              <a:t>list.add(1, "B");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674995" y="304165"/>
            <a:ext cx="6165850" cy="6329680"/>
          </a:xfrm>
        </p:spPr>
        <p:txBody>
          <a:bodyPr/>
          <a:lstStyle/>
          <a:p>
            <a:pPr marL="0" algn="l">
              <a:buClrTx/>
              <a:buSzTx/>
              <a:buNone/>
            </a:pPr>
            <a:r>
              <a:rPr lang="en-US" sz="1800">
                <a:sym typeface="+mn-ea"/>
              </a:rPr>
              <a:t>System.out.println("Size of list after additions: " + list.size());</a:t>
            </a:r>
            <a:endParaRPr lang="en-US" sz="1800"/>
          </a:p>
          <a:p>
            <a:pPr marL="0" algn="l">
              <a:buClrTx/>
              <a:buSzTx/>
              <a:buNone/>
            </a:pPr>
            <a:r>
              <a:rPr lang="en-US" sz="1800">
                <a:solidFill>
                  <a:srgbClr val="FF0000"/>
                </a:solidFill>
                <a:sym typeface="+mn-ea"/>
              </a:rPr>
              <a:t>// Display the array list.</a:t>
            </a:r>
            <a:endParaRPr lang="en-US" sz="1800">
              <a:solidFill>
                <a:srgbClr val="FF0000"/>
              </a:solidFill>
            </a:endParaRPr>
          </a:p>
          <a:p>
            <a:pPr marL="0" algn="l">
              <a:buClrTx/>
              <a:buSzTx/>
              <a:buNone/>
            </a:pPr>
            <a:r>
              <a:rPr lang="en-US" sz="1800">
                <a:sym typeface="+mn-ea"/>
              </a:rPr>
              <a:t>System.out.println("Contents of list: " + list);</a:t>
            </a:r>
            <a:endParaRPr lang="en-US" sz="1800"/>
          </a:p>
          <a:p>
            <a:pPr marL="0" algn="l">
              <a:buClrTx/>
              <a:buSzTx/>
              <a:buNone/>
            </a:pPr>
            <a:r>
              <a:rPr lang="en-US" sz="1800">
                <a:solidFill>
                  <a:srgbClr val="FF0000"/>
                </a:solidFill>
                <a:sym typeface="+mn-ea"/>
              </a:rPr>
              <a:t>// Remove elements from the array list. </a:t>
            </a:r>
            <a:endParaRPr lang="en-US" sz="1800">
              <a:solidFill>
                <a:srgbClr val="FF0000"/>
              </a:solidFill>
            </a:endParaRPr>
          </a:p>
          <a:p>
            <a:pPr marL="0" algn="l">
              <a:buClrTx/>
              <a:buSzTx/>
              <a:buNone/>
            </a:pPr>
            <a:r>
              <a:rPr lang="en-US" sz="1800">
                <a:sym typeface="+mn-ea"/>
              </a:rPr>
              <a:t>list.remove("F"); </a:t>
            </a:r>
          </a:p>
          <a:p>
            <a:pPr marL="0" algn="l">
              <a:buClrTx/>
              <a:buSzTx/>
              <a:buNone/>
            </a:pPr>
            <a:r>
              <a:rPr lang="en-US" sz="1800">
                <a:sym typeface="+mn-ea"/>
              </a:rPr>
              <a:t>list.remove(2);</a:t>
            </a:r>
            <a:endParaRPr lang="en-US" sz="1800"/>
          </a:p>
          <a:p>
            <a:pPr marL="0" algn="l">
              <a:buClrTx/>
              <a:buSzTx/>
              <a:buNone/>
            </a:pPr>
            <a:r>
              <a:rPr lang="en-US" sz="1800">
                <a:sym typeface="+mn-ea"/>
              </a:rPr>
              <a:t>System.out.println("Size of list after deletions: " + list.size());</a:t>
            </a:r>
            <a:endParaRPr lang="en-US" sz="1800"/>
          </a:p>
          <a:p>
            <a:pPr marL="0" algn="l">
              <a:buClrTx/>
              <a:buSzTx/>
              <a:buNone/>
            </a:pPr>
            <a:r>
              <a:rPr lang="en-US" sz="1800">
                <a:sym typeface="+mn-ea"/>
              </a:rPr>
              <a:t>System.out.println("Contents of list: " + list);</a:t>
            </a:r>
            <a:endParaRPr lang="en-US" sz="1800"/>
          </a:p>
          <a:p>
            <a:pPr marL="0" algn="l">
              <a:buClrTx/>
              <a:buSzTx/>
              <a:buNone/>
            </a:pPr>
            <a:r>
              <a:rPr lang="en-US" sz="1800">
                <a:sym typeface="+mn-ea"/>
              </a:rPr>
              <a:t>} </a:t>
            </a:r>
          </a:p>
          <a:p>
            <a:pPr marL="0" algn="l">
              <a:buClrTx/>
              <a:buSzTx/>
              <a:buNone/>
            </a:pPr>
            <a:r>
              <a:rPr lang="en-US" sz="1800">
                <a:sym typeface="+mn-ea"/>
              </a:rPr>
              <a:t>}</a:t>
            </a:r>
          </a:p>
          <a:p>
            <a:pPr marL="0" algn="l">
              <a:buClrTx/>
              <a:buSzTx/>
              <a:buNone/>
            </a:pPr>
            <a:r>
              <a:rPr lang="en-US" sz="1800" b="1"/>
              <a:t>Output:</a:t>
            </a:r>
          </a:p>
          <a:p>
            <a:pPr marL="0" algn="l">
              <a:buClrTx/>
              <a:buSzTx/>
              <a:buNone/>
            </a:pPr>
            <a:r>
              <a:rPr lang="en-US" sz="1800"/>
              <a:t>Initial size of list: 0</a:t>
            </a:r>
          </a:p>
          <a:p>
            <a:pPr marL="0" algn="l">
              <a:buClrTx/>
              <a:buSzTx/>
              <a:buNone/>
            </a:pPr>
            <a:r>
              <a:rPr lang="en-US" sz="1800"/>
              <a:t>Size of list after additions: 7</a:t>
            </a:r>
          </a:p>
          <a:p>
            <a:pPr marL="0" algn="l">
              <a:buClrTx/>
              <a:buSzTx/>
              <a:buNone/>
            </a:pPr>
            <a:r>
              <a:rPr lang="en-US" sz="1800"/>
              <a:t>Contents of list: [A, B, C, D, E, F, G]</a:t>
            </a:r>
          </a:p>
          <a:p>
            <a:pPr marL="0" algn="l">
              <a:buClrTx/>
              <a:buSzTx/>
              <a:buNone/>
            </a:pPr>
            <a:r>
              <a:rPr lang="en-US" sz="1800"/>
              <a:t>Size of list after deletions: 5</a:t>
            </a:r>
          </a:p>
          <a:p>
            <a:pPr marL="0" algn="l">
              <a:buClrTx/>
              <a:buSzTx/>
              <a:buNone/>
            </a:pPr>
            <a:r>
              <a:rPr lang="en-US" sz="1800"/>
              <a:t>Contents of list: [A, B, D, E, G]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4170"/>
            <a:ext cx="10515600" cy="68834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>
                <a:latin typeface="Tahoma" panose="020B0604030504040204" pitchFamily="34" charset="0"/>
                <a:cs typeface="Tahoma" panose="020B0604030504040204" pitchFamily="34" charset="0"/>
                <a:sym typeface="+mn-ea"/>
              </a:rPr>
              <a:t>Obtaining an Array from an ArrayList</a:t>
            </a:r>
            <a:br>
              <a:rPr lang="en-US" b="1">
                <a:latin typeface="Tahoma" panose="020B0604030504040204" pitchFamily="34" charset="0"/>
                <a:cs typeface="Tahoma" panose="020B0604030504040204" pitchFamily="34" charset="0"/>
              </a:rPr>
            </a:br>
            <a:endParaRPr lang="en-US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33145"/>
            <a:ext cx="10455275" cy="5144135"/>
          </a:xfrm>
        </p:spPr>
        <p:txBody>
          <a:bodyPr>
            <a:normAutofit/>
          </a:bodyPr>
          <a:lstStyle/>
          <a:p>
            <a:r>
              <a:rPr lang="en-US"/>
              <a:t>To </a:t>
            </a:r>
            <a:r>
              <a:rPr lang="en-US" b="1"/>
              <a:t>convert a collection into an array</a:t>
            </a:r>
            <a:r>
              <a:rPr lang="en-US"/>
              <a:t>, use</a:t>
            </a:r>
            <a:r>
              <a:rPr lang="en-US" b="1"/>
              <a:t> toArray( ) </a:t>
            </a:r>
            <a:r>
              <a:rPr lang="en-US"/>
              <a:t>method.</a:t>
            </a:r>
          </a:p>
          <a:p>
            <a:pPr>
              <a:lnSpc>
                <a:spcPct val="150000"/>
              </a:lnSpc>
            </a:pPr>
            <a:r>
              <a:rPr lang="en-US"/>
              <a:t>There are two versions of toArray( ).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b="1"/>
              <a:t>object[ ] toArray( )</a:t>
            </a:r>
            <a:r>
              <a:rPr lang="en-US"/>
              <a:t> - </a:t>
            </a:r>
            <a:r>
              <a:rPr lang="en-US">
                <a:sym typeface="+mn-ea"/>
              </a:rPr>
              <a:t>returns an array of Object</a:t>
            </a:r>
            <a:endParaRPr lang="en-US"/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b="1"/>
              <a:t>&lt;T&gt; T[ ] toArray(T array[ ]) - </a:t>
            </a:r>
            <a:r>
              <a:rPr lang="en-US">
                <a:sym typeface="+mn-ea"/>
              </a:rPr>
              <a:t>returns an array of elements that have the same type as T.</a:t>
            </a:r>
            <a:endParaRPr lang="en-US"/>
          </a:p>
          <a:p>
            <a:pPr marL="457200" lvl="1" indent="0">
              <a:buNone/>
            </a:pPr>
            <a:endParaRPr lang="en-US" b="1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92430" y="304165"/>
            <a:ext cx="5627370" cy="632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chemeClr val="tx1"/>
                </a:solidFill>
              </a:rPr>
              <a:t>Example:</a:t>
            </a:r>
          </a:p>
          <a:p>
            <a:pPr marL="0" indent="0">
              <a:buNone/>
            </a:pPr>
            <a:r>
              <a:rPr lang="en-US" sz="1800">
                <a:solidFill>
                  <a:srgbClr val="FF0000"/>
                </a:solidFill>
              </a:rPr>
              <a:t>// Convert an ArrayList into an array.</a:t>
            </a:r>
          </a:p>
          <a:p>
            <a:pPr marL="0" indent="0">
              <a:buNone/>
            </a:pPr>
            <a:r>
              <a:rPr lang="en-US" sz="1800"/>
              <a:t>import java.util.*;</a:t>
            </a:r>
          </a:p>
          <a:p>
            <a:pPr marL="0" indent="0">
              <a:buNone/>
            </a:pPr>
            <a:r>
              <a:rPr lang="en-US" sz="1800"/>
              <a:t>class ArrayListToArray {</a:t>
            </a:r>
          </a:p>
          <a:p>
            <a:pPr marL="0" indent="0">
              <a:buNone/>
            </a:pPr>
            <a:r>
              <a:rPr lang="en-US" sz="1800"/>
              <a:t>public static void main(String args[]) {</a:t>
            </a:r>
          </a:p>
          <a:p>
            <a:pPr marL="0" indent="0">
              <a:buNone/>
            </a:pPr>
            <a:r>
              <a:rPr lang="en-US" sz="1800">
                <a:solidFill>
                  <a:srgbClr val="FF0000"/>
                </a:solidFill>
              </a:rPr>
              <a:t>// Create an array list.</a:t>
            </a:r>
          </a:p>
          <a:p>
            <a:pPr marL="0" indent="0">
              <a:buNone/>
            </a:pPr>
            <a:r>
              <a:rPr lang="en-US" sz="1800"/>
              <a:t>ArrayList&lt;Integer&gt; list = new ArrayList&lt;Integer&gt;();</a:t>
            </a:r>
          </a:p>
          <a:p>
            <a:pPr marL="0" indent="0">
              <a:buNone/>
            </a:pPr>
            <a:r>
              <a:rPr lang="en-US" sz="1800">
                <a:solidFill>
                  <a:srgbClr val="FF0000"/>
                </a:solidFill>
              </a:rPr>
              <a:t>// Add elements to the array list.</a:t>
            </a:r>
          </a:p>
          <a:p>
            <a:pPr marL="0" indent="0">
              <a:buNone/>
            </a:pPr>
            <a:r>
              <a:rPr lang="en-US" sz="1800"/>
              <a:t>list.add(1);</a:t>
            </a:r>
          </a:p>
          <a:p>
            <a:pPr marL="0" indent="0">
              <a:buNone/>
            </a:pPr>
            <a:r>
              <a:rPr lang="en-US" sz="1800"/>
              <a:t>list.add(2);</a:t>
            </a:r>
          </a:p>
          <a:p>
            <a:pPr marL="0" indent="0">
              <a:buNone/>
            </a:pPr>
            <a:r>
              <a:rPr lang="en-US" sz="1800"/>
              <a:t>list.add(3);</a:t>
            </a:r>
          </a:p>
          <a:p>
            <a:pPr marL="0" indent="0">
              <a:buNone/>
            </a:pPr>
            <a:r>
              <a:rPr lang="en-US" sz="1800"/>
              <a:t>list.add(4);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674995" y="304165"/>
            <a:ext cx="6165850" cy="6329680"/>
          </a:xfrm>
        </p:spPr>
        <p:txBody>
          <a:bodyPr/>
          <a:lstStyle/>
          <a:p>
            <a:pPr marL="0" indent="0">
              <a:buNone/>
            </a:pPr>
            <a:r>
              <a:rPr lang="en-US" sz="1800">
                <a:sym typeface="+mn-ea"/>
              </a:rPr>
              <a:t>System.out.println("Contents of list: " + list);</a:t>
            </a:r>
            <a:endParaRPr lang="en-US" sz="1800"/>
          </a:p>
          <a:p>
            <a:pPr marL="0" indent="0">
              <a:buNone/>
            </a:pPr>
            <a:r>
              <a:rPr lang="en-US" sz="1800">
                <a:solidFill>
                  <a:srgbClr val="FF0000"/>
                </a:solidFill>
                <a:sym typeface="+mn-ea"/>
              </a:rPr>
              <a:t>// Get the array.</a:t>
            </a:r>
          </a:p>
          <a:p>
            <a:pPr marL="0" indent="0">
              <a:buNone/>
            </a:pPr>
            <a:r>
              <a:rPr lang="en-US" sz="1800">
                <a:solidFill>
                  <a:srgbClr val="FF0000"/>
                </a:solidFill>
                <a:sym typeface="+mn-ea"/>
              </a:rPr>
              <a:t>int n=list.size();</a:t>
            </a:r>
            <a:endParaRPr lang="en-US" sz="18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>
                <a:sym typeface="+mn-ea"/>
              </a:rPr>
              <a:t>Integer arr[] = new Integer[n]; </a:t>
            </a:r>
          </a:p>
          <a:p>
            <a:pPr marL="0" indent="0">
              <a:buNone/>
            </a:pPr>
            <a:r>
              <a:rPr lang="en-US" sz="1800">
                <a:sym typeface="+mn-ea"/>
              </a:rPr>
              <a:t>arr = list.toArray(arr);</a:t>
            </a:r>
            <a:endParaRPr lang="en-US" sz="1800"/>
          </a:p>
          <a:p>
            <a:pPr marL="0" indent="0">
              <a:buNone/>
            </a:pPr>
            <a:r>
              <a:rPr lang="en-US" sz="1800">
                <a:sym typeface="+mn-ea"/>
              </a:rPr>
              <a:t>int sum = 0;</a:t>
            </a:r>
            <a:endParaRPr lang="en-US" sz="1800"/>
          </a:p>
          <a:p>
            <a:pPr marL="0" indent="0">
              <a:buNone/>
            </a:pPr>
            <a:r>
              <a:rPr lang="en-US" sz="1800">
                <a:solidFill>
                  <a:srgbClr val="FF0000"/>
                </a:solidFill>
                <a:sym typeface="+mn-ea"/>
              </a:rPr>
              <a:t>// Sum the array.</a:t>
            </a:r>
            <a:endParaRPr lang="en-US" sz="18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>
                <a:sym typeface="+mn-ea"/>
              </a:rPr>
              <a:t>for (int i : arr)</a:t>
            </a:r>
            <a:endParaRPr lang="en-US" sz="1800"/>
          </a:p>
          <a:p>
            <a:pPr marL="0" indent="0">
              <a:buNone/>
            </a:pPr>
            <a:r>
              <a:rPr lang="en-US" sz="1800">
                <a:sym typeface="+mn-ea"/>
              </a:rPr>
              <a:t>sum += i;</a:t>
            </a:r>
            <a:endParaRPr lang="en-US" sz="1800"/>
          </a:p>
          <a:p>
            <a:pPr marL="0" indent="0">
              <a:buNone/>
            </a:pPr>
            <a:r>
              <a:rPr lang="en-US" sz="1800">
                <a:sym typeface="+mn-ea"/>
              </a:rPr>
              <a:t>System.out.println("Sum is: " + sum);</a:t>
            </a:r>
            <a:endParaRPr lang="en-US" sz="1800"/>
          </a:p>
          <a:p>
            <a:pPr marL="0" indent="0">
              <a:buNone/>
            </a:pPr>
            <a:r>
              <a:rPr lang="en-US" sz="1800">
                <a:sym typeface="+mn-ea"/>
              </a:rPr>
              <a:t>} </a:t>
            </a:r>
          </a:p>
          <a:p>
            <a:pPr marL="0" indent="0">
              <a:buNone/>
            </a:pPr>
            <a:r>
              <a:rPr lang="en-US" sz="1800">
                <a:sym typeface="+mn-ea"/>
              </a:rPr>
              <a:t>}</a:t>
            </a:r>
          </a:p>
          <a:p>
            <a:pPr marL="0" indent="0">
              <a:buNone/>
            </a:pPr>
            <a:r>
              <a:rPr lang="en-US" sz="1800" b="1">
                <a:sym typeface="+mn-ea"/>
              </a:rPr>
              <a:t>Output:</a:t>
            </a:r>
          </a:p>
          <a:p>
            <a:pPr marL="0" indent="0">
              <a:buNone/>
            </a:pPr>
            <a:r>
              <a:rPr lang="en-US" sz="1800"/>
              <a:t>Contents of list: [1, 2, 3, 4]</a:t>
            </a:r>
          </a:p>
          <a:p>
            <a:pPr marL="0" indent="0">
              <a:buNone/>
            </a:pPr>
            <a:r>
              <a:rPr lang="en-US" sz="1800"/>
              <a:t>Sum is: 10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3360"/>
            <a:ext cx="10515600" cy="1082040"/>
          </a:xfrm>
        </p:spPr>
        <p:txBody>
          <a:bodyPr/>
          <a:lstStyle/>
          <a:p>
            <a:pPr algn="ctr"/>
            <a:r>
              <a:rPr lang="en-US" b="1"/>
              <a:t>The LinkedList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3870" y="1065530"/>
            <a:ext cx="11337925" cy="5415280"/>
          </a:xfrm>
        </p:spPr>
        <p:txBody>
          <a:bodyPr>
            <a:normAutofit fontScale="97500" lnSpcReduction="10000"/>
          </a:bodyPr>
          <a:lstStyle/>
          <a:p>
            <a:pPr>
              <a:lnSpc>
                <a:spcPct val="150000"/>
              </a:lnSpc>
            </a:pPr>
            <a:r>
              <a:rPr lang="en-US"/>
              <a:t>The LinkedList class </a:t>
            </a:r>
            <a:r>
              <a:rPr lang="en-US" b="1"/>
              <a:t>extends AbstractSequentialList</a:t>
            </a:r>
            <a:r>
              <a:rPr lang="en-US"/>
              <a:t> and </a:t>
            </a:r>
            <a:r>
              <a:rPr lang="en-US" b="1"/>
              <a:t>implements the List,Deque, and Queue interfaces.</a:t>
            </a:r>
          </a:p>
          <a:p>
            <a:pPr>
              <a:lnSpc>
                <a:spcPct val="150000"/>
              </a:lnSpc>
            </a:pPr>
            <a:r>
              <a:rPr lang="en-US"/>
              <a:t>It provides a linked-list data structure.</a:t>
            </a:r>
          </a:p>
          <a:p>
            <a:pPr>
              <a:lnSpc>
                <a:spcPct val="150000"/>
              </a:lnSpc>
            </a:pPr>
            <a:r>
              <a:rPr lang="en-US"/>
              <a:t>LinkedList has the two constructors shown here:</a:t>
            </a:r>
          </a:p>
          <a:p>
            <a:pPr>
              <a:lnSpc>
                <a:spcPct val="150000"/>
              </a:lnSpc>
            </a:pPr>
            <a:r>
              <a:rPr lang="en-US" b="1">
                <a:sym typeface="+mn-ea"/>
              </a:rPr>
              <a:t>LinkedList( )</a:t>
            </a:r>
          </a:p>
          <a:p>
            <a:pPr lvl="1">
              <a:lnSpc>
                <a:spcPct val="150000"/>
              </a:lnSpc>
            </a:pPr>
            <a:r>
              <a:rPr lang="en-US">
                <a:sym typeface="+mn-ea"/>
              </a:rPr>
              <a:t>Builds an empty linked list.</a:t>
            </a:r>
            <a:endParaRPr lang="en-US" b="1"/>
          </a:p>
          <a:p>
            <a:pPr>
              <a:lnSpc>
                <a:spcPct val="150000"/>
              </a:lnSpc>
            </a:pPr>
            <a:r>
              <a:rPr lang="en-US" b="1">
                <a:sym typeface="+mn-ea"/>
              </a:rPr>
              <a:t>LinkedList(Collection&lt;? extends E&gt; c)</a:t>
            </a:r>
          </a:p>
          <a:p>
            <a:pPr lvl="1">
              <a:lnSpc>
                <a:spcPct val="150000"/>
              </a:lnSpc>
            </a:pPr>
            <a:r>
              <a:rPr lang="en-US">
                <a:sym typeface="+mn-ea"/>
              </a:rPr>
              <a:t>Builds a linked list that is initialized with the elements of the collection c.</a:t>
            </a:r>
            <a:endParaRPr lang="en-US"/>
          </a:p>
          <a:p>
            <a:pPr lvl="1"/>
            <a:endParaRPr lang="en-US" b="1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FFEB55A-EF06-1B43-B17A-4CEFF09B5D06}"/>
              </a:ext>
            </a:extLst>
          </p:cNvPr>
          <p:cNvSpPr/>
          <p:nvPr/>
        </p:nvSpPr>
        <p:spPr>
          <a:xfrm>
            <a:off x="601825" y="1584165"/>
            <a:ext cx="11590175" cy="4788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A functional interface is an interface that specifies only one abstract method.</a:t>
            </a:r>
          </a:p>
          <a:p>
            <a:pPr>
              <a:lnSpc>
                <a:spcPct val="150000"/>
              </a:lnSpc>
            </a:pPr>
            <a:r>
              <a:rPr lang="en-IN" sz="1800" b="1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Interface </a:t>
            </a:r>
            <a:r>
              <a:rPr lang="en-IN" sz="1800" b="1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MyNumber</a:t>
            </a:r>
            <a:endParaRPr lang="en-IN" sz="1800" b="0" i="0" u="none" strike="noStrike" baseline="0" dirty="0">
              <a:solidFill>
                <a:srgbClr val="385320"/>
              </a:solidFill>
              <a:latin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385320"/>
                </a:solidFill>
                <a:latin typeface="Tahoma" panose="020B0604030504040204" pitchFamily="34" charset="0"/>
              </a:rPr>
              <a:t>d</a:t>
            </a:r>
            <a:r>
              <a:rPr lang="en-IN" sz="1800" b="1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ouble </a:t>
            </a:r>
            <a:r>
              <a:rPr lang="en-IN" sz="1800" b="1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getValue</a:t>
            </a:r>
            <a:r>
              <a:rPr lang="en-IN" sz="1800" b="1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();</a:t>
            </a:r>
            <a:endParaRPr lang="en-IN" sz="1800" b="0" i="0" u="none" strike="noStrike" baseline="0" dirty="0">
              <a:solidFill>
                <a:srgbClr val="385320"/>
              </a:solidFill>
              <a:latin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}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the method </a:t>
            </a: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getValue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() is implicitly abstract, and it is the only method defined by </a:t>
            </a: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MyNumber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Thus, </a:t>
            </a: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MyNumber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 is a functional </a:t>
            </a: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interface,and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 its </a:t>
            </a: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functionis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 defined by </a:t>
            </a: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getValue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A lambda expression is not executed on its own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It forms the implementation of the abstract method defined by the functional interface that specifies its </a:t>
            </a:r>
            <a:r>
              <a:rPr lang="en-IN" sz="1800" b="1" i="0" u="none" strike="noStrike" baseline="0" dirty="0">
                <a:solidFill>
                  <a:srgbClr val="FF0000"/>
                </a:solidFill>
                <a:latin typeface="Tahoma" panose="020B0604030504040204" pitchFamily="34" charset="0"/>
              </a:rPr>
              <a:t>target type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885"/>
            <a:ext cx="10515600" cy="890270"/>
          </a:xfrm>
        </p:spPr>
        <p:txBody>
          <a:bodyPr/>
          <a:lstStyle/>
          <a:p>
            <a:pPr algn="ctr"/>
            <a:r>
              <a:rPr lang="en-US" sz="4000" b="1" dirty="0">
                <a:latin typeface="Tahoma" panose="020B0604030504040204" pitchFamily="34" charset="0"/>
                <a:cs typeface="Tahoma" panose="020B0604030504040204" pitchFamily="34" charset="0"/>
              </a:rPr>
              <a:t>LAMBDA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4570"/>
            <a:ext cx="10515600" cy="67494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Functional Interface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82070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92430" y="304165"/>
            <a:ext cx="5627370" cy="632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chemeClr val="tx1"/>
                </a:solidFill>
              </a:rPr>
              <a:t>Example: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import java.util.*;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class Main {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public static void main(String args[]) {</a:t>
            </a:r>
          </a:p>
          <a:p>
            <a:pPr marL="0" indent="0">
              <a:buNone/>
            </a:pPr>
            <a:r>
              <a:rPr lang="en-US" sz="1600">
                <a:solidFill>
                  <a:srgbClr val="FF0000"/>
                </a:solidFill>
              </a:rPr>
              <a:t>// Create a linked list.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LinkedList&lt;String&gt; ob =new LinkedList&lt;String&gt;();</a:t>
            </a:r>
          </a:p>
          <a:p>
            <a:pPr marL="0" indent="0">
              <a:buNone/>
            </a:pPr>
            <a:r>
              <a:rPr lang="en-US" sz="1600">
                <a:solidFill>
                  <a:srgbClr val="FF0000"/>
                </a:solidFill>
              </a:rPr>
              <a:t>// Add elements to the linked list. 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ob.add("B");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ob.add("C");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ob.add("D");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ob.add("E");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ob.add("F");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ob.addLast("G");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ob.addFirst("A");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ob.add(1, "A1");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System.out.println("Original contents of Linkedlist: " + ob);</a:t>
            </a:r>
          </a:p>
          <a:p>
            <a:pPr marL="0" indent="0">
              <a:buNone/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019165" y="91440"/>
            <a:ext cx="5821680" cy="6542405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sz="1800">
                <a:solidFill>
                  <a:srgbClr val="FF0000"/>
                </a:solidFill>
                <a:sym typeface="+mn-ea"/>
              </a:rPr>
              <a:t>// Remove elements from the linked list. </a:t>
            </a:r>
            <a:endParaRPr lang="en-US" sz="18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>
                <a:sym typeface="+mn-ea"/>
              </a:rPr>
              <a:t>ob.remove("F");</a:t>
            </a:r>
            <a:endParaRPr lang="en-US"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>
                <a:sym typeface="+mn-ea"/>
              </a:rPr>
              <a:t>ob.remove(2);</a:t>
            </a:r>
            <a:endParaRPr lang="en-US"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>
                <a:sym typeface="+mn-ea"/>
              </a:rPr>
              <a:t>System.out.println("Contents of linked list after deletion: " + ob);</a:t>
            </a:r>
            <a:endParaRPr lang="en-US"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>
                <a:solidFill>
                  <a:srgbClr val="FF0000"/>
                </a:solidFill>
                <a:sym typeface="+mn-ea"/>
              </a:rPr>
              <a:t>//Remove first and last elements.</a:t>
            </a:r>
          </a:p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  <a:sym typeface="+mn-ea"/>
              </a:rPr>
              <a:t>ob.removeFirst(); </a:t>
            </a:r>
          </a:p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  <a:sym typeface="+mn-ea"/>
              </a:rPr>
              <a:t>ob.removeLast();</a:t>
            </a:r>
          </a:p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  <a:sym typeface="+mn-ea"/>
              </a:rPr>
              <a:t>System.out.println("Linkedlist after deleting first and last: " + ob);</a:t>
            </a:r>
          </a:p>
          <a:p>
            <a:pPr marL="0" indent="0">
              <a:buNone/>
            </a:pPr>
            <a:r>
              <a:rPr lang="en-US" sz="1800">
                <a:solidFill>
                  <a:srgbClr val="FF0000"/>
                </a:solidFill>
                <a:sym typeface="+mn-ea"/>
              </a:rPr>
              <a:t>//Get and set a value.</a:t>
            </a:r>
          </a:p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  <a:sym typeface="+mn-ea"/>
              </a:rPr>
              <a:t>String val = ob.get(2); </a:t>
            </a:r>
          </a:p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  <a:sym typeface="+mn-ea"/>
              </a:rPr>
              <a:t>ob.set(2, val + " Changed");</a:t>
            </a:r>
          </a:p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  <a:sym typeface="+mn-ea"/>
              </a:rPr>
              <a:t>System.out.println("Linked list after change: " + ob);</a:t>
            </a:r>
          </a:p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  <a:sym typeface="+mn-ea"/>
              </a:rPr>
              <a:t>} }</a:t>
            </a:r>
          </a:p>
          <a:p>
            <a:pPr marL="0" indent="0">
              <a:buNone/>
            </a:pPr>
            <a:r>
              <a:rPr lang="en-US" sz="1800" b="1">
                <a:solidFill>
                  <a:schemeClr val="tx1"/>
                </a:solidFill>
                <a:sym typeface="+mn-ea"/>
              </a:rPr>
              <a:t>Output:</a:t>
            </a:r>
          </a:p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  <a:sym typeface="+mn-ea"/>
              </a:rPr>
              <a:t>Original contents of Linkedlist: [A, A1, B, C, D, E, F, G]</a:t>
            </a:r>
          </a:p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  <a:sym typeface="+mn-ea"/>
              </a:rPr>
              <a:t>Contents of linked list after deletion: [A, A1, C, D, E, G]</a:t>
            </a:r>
          </a:p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  <a:sym typeface="+mn-ea"/>
              </a:rPr>
              <a:t>Linkedlist after deleting first and last: [A1, C, D, E]</a:t>
            </a:r>
          </a:p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  <a:sym typeface="+mn-ea"/>
              </a:rPr>
              <a:t>Linked list after change: [A1, C, D Changed, E]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HashSetClass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HashSet</a:t>
            </a:r>
            <a:r>
              <a:rPr lang="en-US" dirty="0"/>
              <a:t> extends </a:t>
            </a:r>
            <a:r>
              <a:rPr lang="en-US" dirty="0" err="1"/>
              <a:t>AbstractSet</a:t>
            </a:r>
            <a:r>
              <a:rPr lang="en-US" dirty="0"/>
              <a:t> and implements the Set interface.</a:t>
            </a:r>
          </a:p>
          <a:p>
            <a:endParaRPr lang="en-US" dirty="0"/>
          </a:p>
          <a:p>
            <a:r>
              <a:rPr lang="en-US" dirty="0"/>
              <a:t>It creates a collection that uses a hash table for storage.</a:t>
            </a:r>
          </a:p>
          <a:p>
            <a:pPr marR="3322320">
              <a:lnSpc>
                <a:spcPct val="100000"/>
              </a:lnSpc>
              <a:spcBef>
                <a:spcPts val="1005"/>
              </a:spcBef>
            </a:pP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he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 f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oll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owin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g</a:t>
            </a:r>
            <a:r>
              <a:rPr lang="en-US" spc="-4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c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o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n</a:t>
            </a:r>
            <a:r>
              <a:rPr lang="en-US" spc="5" dirty="0">
                <a:solidFill>
                  <a:srgbClr val="385320"/>
                </a:solidFill>
                <a:latin typeface="Tahoma"/>
                <a:cs typeface="Tahoma"/>
              </a:rPr>
              <a:t>s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ruct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o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r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s</a:t>
            </a:r>
            <a:r>
              <a:rPr lang="en-US" spc="-4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a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r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e</a:t>
            </a:r>
            <a:r>
              <a:rPr lang="en-US" spc="-12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defin</a:t>
            </a:r>
            <a:r>
              <a:rPr lang="en-US" spc="5" dirty="0">
                <a:solidFill>
                  <a:srgbClr val="385320"/>
                </a:solidFill>
                <a:latin typeface="Tahoma"/>
                <a:cs typeface="Tahoma"/>
              </a:rPr>
              <a:t>e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d:</a:t>
            </a:r>
            <a:endParaRPr lang="en-US" dirty="0">
              <a:latin typeface="Tahoma"/>
              <a:cs typeface="Tahoma"/>
            </a:endParaRPr>
          </a:p>
          <a:p>
            <a:pPr marR="3312160">
              <a:lnSpc>
                <a:spcPct val="100000"/>
              </a:lnSpc>
              <a:spcBef>
                <a:spcPts val="695"/>
              </a:spcBef>
            </a:pPr>
            <a:r>
              <a:rPr lang="en-US" b="1" spc="-5" dirty="0" err="1">
                <a:solidFill>
                  <a:srgbClr val="385320"/>
                </a:solidFill>
                <a:latin typeface="Tahoma"/>
                <a:cs typeface="Tahoma"/>
              </a:rPr>
              <a:t>H</a:t>
            </a:r>
            <a:r>
              <a:rPr lang="en-US" b="1" dirty="0" err="1">
                <a:solidFill>
                  <a:srgbClr val="385320"/>
                </a:solidFill>
                <a:latin typeface="Tahoma"/>
                <a:cs typeface="Tahoma"/>
              </a:rPr>
              <a:t>ash</a:t>
            </a:r>
            <a:r>
              <a:rPr lang="en-US" b="1" spc="-5" dirty="0" err="1">
                <a:solidFill>
                  <a:srgbClr val="385320"/>
                </a:solidFill>
                <a:latin typeface="Tahoma"/>
                <a:cs typeface="Tahoma"/>
              </a:rPr>
              <a:t>Se</a:t>
            </a:r>
            <a:r>
              <a:rPr lang="en-US" b="1" spc="5" dirty="0" err="1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b="1" dirty="0">
                <a:solidFill>
                  <a:srgbClr val="385320"/>
                </a:solidFill>
                <a:latin typeface="Tahoma"/>
                <a:cs typeface="Tahoma"/>
              </a:rPr>
              <a:t>(</a:t>
            </a:r>
            <a:r>
              <a:rPr lang="en-US" b="1" spc="-14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b="1" dirty="0">
                <a:solidFill>
                  <a:srgbClr val="385320"/>
                </a:solidFill>
                <a:latin typeface="Tahoma"/>
                <a:cs typeface="Tahoma"/>
              </a:rPr>
              <a:t>)</a:t>
            </a:r>
            <a:endParaRPr lang="en-US" dirty="0">
              <a:latin typeface="Tahoma"/>
              <a:cs typeface="Tahoma"/>
            </a:endParaRPr>
          </a:p>
          <a:p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he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f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i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r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st</a:t>
            </a:r>
            <a:r>
              <a:rPr lang="en-US" spc="-2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f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o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r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m</a:t>
            </a:r>
            <a:r>
              <a:rPr lang="en-US" spc="-1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c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o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n</a:t>
            </a:r>
            <a:r>
              <a:rPr lang="en-US" spc="5" dirty="0">
                <a:solidFill>
                  <a:srgbClr val="385320"/>
                </a:solidFill>
                <a:latin typeface="Tahoma"/>
                <a:cs typeface="Tahoma"/>
              </a:rPr>
              <a:t>s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ruct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s</a:t>
            </a:r>
            <a:r>
              <a:rPr lang="en-US" spc="-3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a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de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fa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ult</a:t>
            </a:r>
            <a:r>
              <a:rPr lang="en-US" spc="-2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h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a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sh</a:t>
            </a:r>
            <a:r>
              <a:rPr lang="en-US" spc="-15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se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.</a:t>
            </a:r>
            <a:endParaRPr lang="en-US" dirty="0">
              <a:latin typeface="Tahoma"/>
              <a:cs typeface="Tahoma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1200"/>
            <a:ext cx="10515600" cy="5465763"/>
          </a:xfrm>
        </p:spPr>
        <p:txBody>
          <a:bodyPr>
            <a:normAutofit/>
          </a:bodyPr>
          <a:lstStyle/>
          <a:p>
            <a:pPr marL="943610" algn="just">
              <a:lnSpc>
                <a:spcPct val="100000"/>
              </a:lnSpc>
              <a:spcBef>
                <a:spcPts val="400"/>
              </a:spcBef>
            </a:pPr>
            <a:r>
              <a:rPr lang="en-US" b="1" spc="-15" dirty="0" err="1">
                <a:latin typeface="Tahoma"/>
                <a:cs typeface="Tahoma"/>
              </a:rPr>
              <a:t>H</a:t>
            </a:r>
            <a:r>
              <a:rPr lang="en-US" b="1" spc="-10" dirty="0" err="1">
                <a:latin typeface="Tahoma"/>
                <a:cs typeface="Tahoma"/>
              </a:rPr>
              <a:t>a</a:t>
            </a:r>
            <a:r>
              <a:rPr lang="en-US" b="1" spc="-20" dirty="0" err="1">
                <a:latin typeface="Tahoma"/>
                <a:cs typeface="Tahoma"/>
              </a:rPr>
              <a:t>s</a:t>
            </a:r>
            <a:r>
              <a:rPr lang="en-US" b="1" spc="-10" dirty="0" err="1">
                <a:latin typeface="Tahoma"/>
                <a:cs typeface="Tahoma"/>
              </a:rPr>
              <a:t>h</a:t>
            </a:r>
            <a:r>
              <a:rPr lang="en-US" b="1" spc="-15" dirty="0" err="1">
                <a:latin typeface="Tahoma"/>
                <a:cs typeface="Tahoma"/>
              </a:rPr>
              <a:t>Se</a:t>
            </a:r>
            <a:r>
              <a:rPr lang="en-US" b="1" spc="-5" dirty="0" err="1">
                <a:latin typeface="Tahoma"/>
                <a:cs typeface="Tahoma"/>
              </a:rPr>
              <a:t>t</a:t>
            </a:r>
            <a:r>
              <a:rPr lang="en-US" b="1" spc="-15" dirty="0">
                <a:latin typeface="Tahoma"/>
                <a:cs typeface="Tahoma"/>
              </a:rPr>
              <a:t>(</a:t>
            </a:r>
            <a:r>
              <a:rPr lang="en-US" b="1" spc="-10" dirty="0">
                <a:latin typeface="Tahoma"/>
                <a:cs typeface="Tahoma"/>
              </a:rPr>
              <a:t>Co</a:t>
            </a:r>
            <a:r>
              <a:rPr lang="en-US" b="1" spc="-15" dirty="0">
                <a:latin typeface="Tahoma"/>
                <a:cs typeface="Tahoma"/>
              </a:rPr>
              <a:t>lle</a:t>
            </a:r>
            <a:r>
              <a:rPr lang="en-US" b="1" spc="-10" dirty="0">
                <a:latin typeface="Tahoma"/>
                <a:cs typeface="Tahoma"/>
              </a:rPr>
              <a:t>c</a:t>
            </a:r>
            <a:r>
              <a:rPr lang="en-US" b="1" spc="-5" dirty="0">
                <a:latin typeface="Tahoma"/>
                <a:cs typeface="Tahoma"/>
              </a:rPr>
              <a:t>t</a:t>
            </a:r>
            <a:r>
              <a:rPr lang="en-US" b="1" spc="-15" dirty="0">
                <a:latin typeface="Tahoma"/>
                <a:cs typeface="Tahoma"/>
              </a:rPr>
              <a:t>i</a:t>
            </a:r>
            <a:r>
              <a:rPr lang="en-US" b="1" spc="-10" dirty="0">
                <a:latin typeface="Tahoma"/>
                <a:cs typeface="Tahoma"/>
              </a:rPr>
              <a:t>on&lt;</a:t>
            </a:r>
            <a:r>
              <a:rPr lang="en-US" b="1" dirty="0">
                <a:latin typeface="Tahoma"/>
                <a:cs typeface="Tahoma"/>
              </a:rPr>
              <a:t>?</a:t>
            </a:r>
            <a:r>
              <a:rPr lang="en-US" b="1" spc="-25" dirty="0">
                <a:latin typeface="Tahoma"/>
                <a:cs typeface="Tahoma"/>
              </a:rPr>
              <a:t> </a:t>
            </a:r>
            <a:r>
              <a:rPr lang="en-US" b="1" spc="-5" dirty="0">
                <a:latin typeface="Tahoma"/>
                <a:cs typeface="Tahoma"/>
              </a:rPr>
              <a:t>e</a:t>
            </a:r>
            <a:r>
              <a:rPr lang="en-US" b="1" spc="-10" dirty="0">
                <a:latin typeface="Tahoma"/>
                <a:cs typeface="Tahoma"/>
              </a:rPr>
              <a:t>x</a:t>
            </a:r>
            <a:r>
              <a:rPr lang="en-US" b="1" dirty="0">
                <a:latin typeface="Tahoma"/>
                <a:cs typeface="Tahoma"/>
              </a:rPr>
              <a:t>t</a:t>
            </a:r>
            <a:r>
              <a:rPr lang="en-US" b="1" spc="-5" dirty="0">
                <a:latin typeface="Tahoma"/>
                <a:cs typeface="Tahoma"/>
              </a:rPr>
              <a:t>end</a:t>
            </a:r>
            <a:r>
              <a:rPr lang="en-US" b="1" dirty="0">
                <a:latin typeface="Tahoma"/>
                <a:cs typeface="Tahoma"/>
              </a:rPr>
              <a:t>s</a:t>
            </a:r>
            <a:r>
              <a:rPr lang="en-US" b="1" spc="-60" dirty="0">
                <a:latin typeface="Tahoma"/>
                <a:cs typeface="Tahoma"/>
              </a:rPr>
              <a:t> </a:t>
            </a:r>
            <a:r>
              <a:rPr lang="en-US" b="1" spc="5" dirty="0">
                <a:latin typeface="Tahoma"/>
                <a:cs typeface="Tahoma"/>
              </a:rPr>
              <a:t>E</a:t>
            </a:r>
            <a:r>
              <a:rPr lang="en-US" b="1" dirty="0">
                <a:latin typeface="Tahoma"/>
                <a:cs typeface="Tahoma"/>
              </a:rPr>
              <a:t>&gt;</a:t>
            </a:r>
            <a:r>
              <a:rPr lang="en-US" b="1" spc="-90" dirty="0">
                <a:latin typeface="Tahoma"/>
                <a:cs typeface="Tahoma"/>
              </a:rPr>
              <a:t> </a:t>
            </a:r>
            <a:r>
              <a:rPr lang="en-US" b="1" dirty="0">
                <a:latin typeface="Tahoma"/>
                <a:cs typeface="Tahoma"/>
              </a:rPr>
              <a:t>c)</a:t>
            </a:r>
          </a:p>
          <a:p>
            <a:pPr marL="943610" algn="just">
              <a:lnSpc>
                <a:spcPct val="100000"/>
              </a:lnSpc>
              <a:spcBef>
                <a:spcPts val="400"/>
              </a:spcBef>
            </a:pPr>
            <a:r>
              <a:rPr lang="en-US" spc="-5" dirty="0">
                <a:latin typeface="Tahoma"/>
                <a:cs typeface="Tahoma"/>
              </a:rPr>
              <a:t>The</a:t>
            </a:r>
            <a:r>
              <a:rPr lang="en-US" spc="-10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second</a:t>
            </a:r>
            <a:r>
              <a:rPr lang="en-US" spc="-30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form</a:t>
            </a:r>
            <a:r>
              <a:rPr lang="en-US" spc="-15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initializes</a:t>
            </a:r>
            <a:r>
              <a:rPr lang="en-US" spc="-35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the</a:t>
            </a:r>
            <a:r>
              <a:rPr lang="en-US" spc="-10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hash</a:t>
            </a:r>
            <a:r>
              <a:rPr lang="en-US" spc="-20" dirty="0">
                <a:latin typeface="Tahoma"/>
                <a:cs typeface="Tahoma"/>
              </a:rPr>
              <a:t> </a:t>
            </a:r>
            <a:r>
              <a:rPr lang="en-US" dirty="0">
                <a:latin typeface="Tahoma"/>
                <a:cs typeface="Tahoma"/>
              </a:rPr>
              <a:t>set</a:t>
            </a:r>
            <a:r>
              <a:rPr lang="en-US" spc="10" dirty="0">
                <a:latin typeface="Tahoma"/>
                <a:cs typeface="Tahoma"/>
              </a:rPr>
              <a:t> </a:t>
            </a:r>
            <a:r>
              <a:rPr lang="en-US" dirty="0">
                <a:latin typeface="Tahoma"/>
                <a:cs typeface="Tahoma"/>
              </a:rPr>
              <a:t>by</a:t>
            </a:r>
            <a:r>
              <a:rPr lang="en-US" spc="-20" dirty="0">
                <a:latin typeface="Tahoma"/>
                <a:cs typeface="Tahoma"/>
              </a:rPr>
              <a:t> </a:t>
            </a:r>
            <a:r>
              <a:rPr lang="en-US" dirty="0">
                <a:latin typeface="Tahoma"/>
                <a:cs typeface="Tahoma"/>
              </a:rPr>
              <a:t>using</a:t>
            </a:r>
            <a:r>
              <a:rPr lang="en-US" spc="5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the</a:t>
            </a:r>
            <a:r>
              <a:rPr lang="en-US" spc="-10" dirty="0">
                <a:latin typeface="Tahoma"/>
                <a:cs typeface="Tahoma"/>
              </a:rPr>
              <a:t> </a:t>
            </a:r>
            <a:r>
              <a:rPr lang="en-US" dirty="0">
                <a:latin typeface="Tahoma"/>
                <a:cs typeface="Tahoma"/>
              </a:rPr>
              <a:t>elements</a:t>
            </a:r>
            <a:r>
              <a:rPr lang="en-US" spc="10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of</a:t>
            </a:r>
            <a:r>
              <a:rPr lang="en-US" spc="-65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c.</a:t>
            </a:r>
            <a:endParaRPr lang="en-US" dirty="0">
              <a:latin typeface="Tahoma"/>
              <a:cs typeface="Tahoma"/>
            </a:endParaRPr>
          </a:p>
          <a:p>
            <a:pPr marL="927100" algn="just">
              <a:lnSpc>
                <a:spcPct val="100000"/>
              </a:lnSpc>
              <a:spcBef>
                <a:spcPts val="710"/>
              </a:spcBef>
            </a:pPr>
            <a:r>
              <a:rPr lang="en-US" b="1" spc="-5" dirty="0" err="1">
                <a:latin typeface="Tahoma"/>
                <a:cs typeface="Tahoma"/>
              </a:rPr>
              <a:t>HashSe</a:t>
            </a:r>
            <a:r>
              <a:rPr lang="en-US" b="1" dirty="0" err="1">
                <a:latin typeface="Tahoma"/>
                <a:cs typeface="Tahoma"/>
              </a:rPr>
              <a:t>t</a:t>
            </a:r>
            <a:r>
              <a:rPr lang="en-US" b="1" spc="-5" dirty="0">
                <a:latin typeface="Tahoma"/>
                <a:cs typeface="Tahoma"/>
              </a:rPr>
              <a:t>(</a:t>
            </a:r>
            <a:r>
              <a:rPr lang="en-US" b="1" spc="-5" dirty="0" err="1">
                <a:latin typeface="Tahoma"/>
                <a:cs typeface="Tahoma"/>
              </a:rPr>
              <a:t>i</a:t>
            </a:r>
            <a:r>
              <a:rPr lang="en-US" b="1" spc="-10" dirty="0" err="1">
                <a:latin typeface="Tahoma"/>
                <a:cs typeface="Tahoma"/>
              </a:rPr>
              <a:t>n</a:t>
            </a:r>
            <a:r>
              <a:rPr lang="en-US" b="1" dirty="0" err="1">
                <a:latin typeface="Tahoma"/>
                <a:cs typeface="Tahoma"/>
              </a:rPr>
              <a:t>t</a:t>
            </a:r>
            <a:r>
              <a:rPr lang="en-US" b="1" spc="-90" dirty="0">
                <a:latin typeface="Tahoma"/>
                <a:cs typeface="Tahoma"/>
              </a:rPr>
              <a:t> </a:t>
            </a:r>
            <a:r>
              <a:rPr lang="en-US" b="1" spc="-5" dirty="0">
                <a:latin typeface="Tahoma"/>
                <a:cs typeface="Tahoma"/>
              </a:rPr>
              <a:t>c</a:t>
            </a:r>
            <a:r>
              <a:rPr lang="en-US" b="1" spc="-10" dirty="0">
                <a:latin typeface="Tahoma"/>
                <a:cs typeface="Tahoma"/>
              </a:rPr>
              <a:t>a</a:t>
            </a:r>
            <a:r>
              <a:rPr lang="en-US" b="1" spc="-5" dirty="0">
                <a:latin typeface="Tahoma"/>
                <a:cs typeface="Tahoma"/>
              </a:rPr>
              <a:t>p</a:t>
            </a:r>
            <a:r>
              <a:rPr lang="en-US" b="1" spc="-15" dirty="0">
                <a:latin typeface="Tahoma"/>
                <a:cs typeface="Tahoma"/>
              </a:rPr>
              <a:t>a</a:t>
            </a:r>
            <a:r>
              <a:rPr lang="en-US" b="1" spc="-10" dirty="0">
                <a:latin typeface="Tahoma"/>
                <a:cs typeface="Tahoma"/>
              </a:rPr>
              <a:t>c</a:t>
            </a:r>
            <a:r>
              <a:rPr lang="en-US" b="1" dirty="0">
                <a:latin typeface="Tahoma"/>
                <a:cs typeface="Tahoma"/>
              </a:rPr>
              <a:t>i</a:t>
            </a:r>
            <a:r>
              <a:rPr lang="en-US" b="1" spc="-10" dirty="0">
                <a:latin typeface="Tahoma"/>
                <a:cs typeface="Tahoma"/>
              </a:rPr>
              <a:t>ty</a:t>
            </a:r>
            <a:r>
              <a:rPr lang="en-US" b="1" dirty="0">
                <a:latin typeface="Tahoma"/>
                <a:cs typeface="Tahoma"/>
              </a:rPr>
              <a:t>)</a:t>
            </a:r>
          </a:p>
          <a:p>
            <a:pPr marL="469900" indent="-229235" algn="just">
              <a:lnSpc>
                <a:spcPct val="100000"/>
              </a:lnSpc>
              <a:spcBef>
                <a:spcPts val="395"/>
              </a:spcBef>
              <a:tabLst>
                <a:tab pos="470534" algn="l"/>
              </a:tabLst>
            </a:pPr>
            <a:r>
              <a:rPr lang="en-US" spc="-5" dirty="0">
                <a:latin typeface="Tahoma"/>
                <a:cs typeface="Tahoma"/>
              </a:rPr>
              <a:t>The</a:t>
            </a:r>
            <a:r>
              <a:rPr lang="en-US" spc="-10" dirty="0">
                <a:latin typeface="Tahoma"/>
                <a:cs typeface="Tahoma"/>
              </a:rPr>
              <a:t> </a:t>
            </a:r>
            <a:r>
              <a:rPr lang="en-US" spc="-15" dirty="0">
                <a:latin typeface="Tahoma"/>
                <a:cs typeface="Tahoma"/>
              </a:rPr>
              <a:t>third</a:t>
            </a:r>
            <a:r>
              <a:rPr lang="en-US" spc="-5" dirty="0">
                <a:latin typeface="Tahoma"/>
                <a:cs typeface="Tahoma"/>
              </a:rPr>
              <a:t> form</a:t>
            </a:r>
            <a:r>
              <a:rPr lang="en-US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initializes</a:t>
            </a:r>
            <a:r>
              <a:rPr lang="en-US" spc="-40" dirty="0">
                <a:latin typeface="Tahoma"/>
                <a:cs typeface="Tahoma"/>
              </a:rPr>
              <a:t> </a:t>
            </a:r>
            <a:r>
              <a:rPr lang="en-US" spc="-10" dirty="0">
                <a:latin typeface="Tahoma"/>
                <a:cs typeface="Tahoma"/>
              </a:rPr>
              <a:t>the </a:t>
            </a:r>
            <a:r>
              <a:rPr lang="en-US" spc="-30" dirty="0">
                <a:latin typeface="Tahoma"/>
                <a:cs typeface="Tahoma"/>
              </a:rPr>
              <a:t>capacity</a:t>
            </a:r>
            <a:r>
              <a:rPr lang="en-US" dirty="0">
                <a:latin typeface="Tahoma"/>
                <a:cs typeface="Tahoma"/>
              </a:rPr>
              <a:t> of</a:t>
            </a:r>
            <a:r>
              <a:rPr lang="en-US" spc="5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the hash</a:t>
            </a:r>
            <a:r>
              <a:rPr lang="en-US" spc="-15" dirty="0">
                <a:latin typeface="Tahoma"/>
                <a:cs typeface="Tahoma"/>
              </a:rPr>
              <a:t> </a:t>
            </a:r>
            <a:r>
              <a:rPr lang="en-US" dirty="0">
                <a:latin typeface="Tahoma"/>
                <a:cs typeface="Tahoma"/>
              </a:rPr>
              <a:t>set</a:t>
            </a:r>
            <a:r>
              <a:rPr lang="en-US" spc="-5" dirty="0">
                <a:latin typeface="Tahoma"/>
                <a:cs typeface="Tahoma"/>
              </a:rPr>
              <a:t> to</a:t>
            </a:r>
            <a:r>
              <a:rPr lang="en-US" spc="-10" dirty="0">
                <a:latin typeface="Tahoma"/>
                <a:cs typeface="Tahoma"/>
              </a:rPr>
              <a:t> </a:t>
            </a:r>
            <a:r>
              <a:rPr lang="en-US" spc="-40" dirty="0">
                <a:latin typeface="Tahoma"/>
                <a:cs typeface="Tahoma"/>
              </a:rPr>
              <a:t>capacity.</a:t>
            </a:r>
            <a:r>
              <a:rPr lang="en-US" spc="-65" dirty="0">
                <a:latin typeface="Tahoma"/>
                <a:cs typeface="Tahoma"/>
              </a:rPr>
              <a:t> </a:t>
            </a:r>
            <a:r>
              <a:rPr lang="en-US" dirty="0">
                <a:latin typeface="Tahoma"/>
                <a:cs typeface="Tahoma"/>
              </a:rPr>
              <a:t>(The</a:t>
            </a:r>
            <a:r>
              <a:rPr lang="en-US" spc="40" dirty="0">
                <a:latin typeface="Tahoma"/>
                <a:cs typeface="Tahoma"/>
              </a:rPr>
              <a:t> </a:t>
            </a:r>
            <a:r>
              <a:rPr lang="en-US" spc="-15" dirty="0">
                <a:latin typeface="Tahoma"/>
                <a:cs typeface="Tahoma"/>
              </a:rPr>
              <a:t>default </a:t>
            </a:r>
            <a:r>
              <a:rPr lang="en-US" spc="-20" dirty="0">
                <a:latin typeface="Tahoma"/>
                <a:cs typeface="Tahoma"/>
              </a:rPr>
              <a:t>capacity</a:t>
            </a:r>
            <a:r>
              <a:rPr lang="en-US" spc="-25" dirty="0">
                <a:latin typeface="Tahoma"/>
                <a:cs typeface="Tahoma"/>
              </a:rPr>
              <a:t> </a:t>
            </a:r>
            <a:r>
              <a:rPr lang="en-US" dirty="0">
                <a:latin typeface="Tahoma"/>
                <a:cs typeface="Tahoma"/>
              </a:rPr>
              <a:t>is</a:t>
            </a:r>
            <a:r>
              <a:rPr lang="en-US" spc="-45" dirty="0">
                <a:latin typeface="Tahoma"/>
                <a:cs typeface="Tahoma"/>
              </a:rPr>
              <a:t> </a:t>
            </a:r>
            <a:r>
              <a:rPr lang="en-US" spc="-35" dirty="0">
                <a:latin typeface="Tahoma"/>
                <a:cs typeface="Tahoma"/>
              </a:rPr>
              <a:t>16.)</a:t>
            </a:r>
            <a:endParaRPr lang="en-US" dirty="0">
              <a:latin typeface="Tahoma"/>
              <a:cs typeface="Tahoma"/>
            </a:endParaRPr>
          </a:p>
          <a:p>
            <a:pPr marL="927100" algn="just">
              <a:lnSpc>
                <a:spcPct val="100000"/>
              </a:lnSpc>
              <a:spcBef>
                <a:spcPts val="994"/>
              </a:spcBef>
            </a:pPr>
            <a:r>
              <a:rPr lang="en-US" b="1" spc="-5" dirty="0" err="1">
                <a:latin typeface="Tahoma"/>
                <a:cs typeface="Tahoma"/>
              </a:rPr>
              <a:t>HashSe</a:t>
            </a:r>
            <a:r>
              <a:rPr lang="en-US" b="1" dirty="0" err="1">
                <a:latin typeface="Tahoma"/>
                <a:cs typeface="Tahoma"/>
              </a:rPr>
              <a:t>t</a:t>
            </a:r>
            <a:r>
              <a:rPr lang="en-US" b="1" spc="-5" dirty="0">
                <a:latin typeface="Tahoma"/>
                <a:cs typeface="Tahoma"/>
              </a:rPr>
              <a:t>(</a:t>
            </a:r>
            <a:r>
              <a:rPr lang="en-US" b="1" spc="-5" dirty="0" err="1">
                <a:latin typeface="Tahoma"/>
                <a:cs typeface="Tahoma"/>
              </a:rPr>
              <a:t>i</a:t>
            </a:r>
            <a:r>
              <a:rPr lang="en-US" b="1" spc="-10" dirty="0" err="1">
                <a:latin typeface="Tahoma"/>
                <a:cs typeface="Tahoma"/>
              </a:rPr>
              <a:t>n</a:t>
            </a:r>
            <a:r>
              <a:rPr lang="en-US" b="1" dirty="0" err="1">
                <a:latin typeface="Tahoma"/>
                <a:cs typeface="Tahoma"/>
              </a:rPr>
              <a:t>t</a:t>
            </a:r>
            <a:r>
              <a:rPr lang="en-US" b="1" spc="-45" dirty="0">
                <a:latin typeface="Tahoma"/>
                <a:cs typeface="Tahoma"/>
              </a:rPr>
              <a:t> </a:t>
            </a:r>
            <a:r>
              <a:rPr lang="en-US" b="1" dirty="0">
                <a:latin typeface="Tahoma"/>
                <a:cs typeface="Tahoma"/>
              </a:rPr>
              <a:t>capa</a:t>
            </a:r>
            <a:r>
              <a:rPr lang="en-US" b="1" spc="-10" dirty="0">
                <a:latin typeface="Tahoma"/>
                <a:cs typeface="Tahoma"/>
              </a:rPr>
              <a:t>c</a:t>
            </a:r>
            <a:r>
              <a:rPr lang="en-US" b="1" dirty="0">
                <a:latin typeface="Tahoma"/>
                <a:cs typeface="Tahoma"/>
              </a:rPr>
              <a:t>i</a:t>
            </a:r>
            <a:r>
              <a:rPr lang="en-US" b="1" spc="-10" dirty="0">
                <a:latin typeface="Tahoma"/>
                <a:cs typeface="Tahoma"/>
              </a:rPr>
              <a:t>t</a:t>
            </a:r>
            <a:r>
              <a:rPr lang="en-US" b="1" spc="-5" dirty="0">
                <a:latin typeface="Tahoma"/>
                <a:cs typeface="Tahoma"/>
              </a:rPr>
              <a:t>y</a:t>
            </a:r>
            <a:r>
              <a:rPr lang="en-US" b="1" dirty="0">
                <a:latin typeface="Tahoma"/>
                <a:cs typeface="Tahoma"/>
              </a:rPr>
              <a:t>,</a:t>
            </a:r>
            <a:r>
              <a:rPr lang="en-US" b="1" spc="-45" dirty="0">
                <a:latin typeface="Tahoma"/>
                <a:cs typeface="Tahoma"/>
              </a:rPr>
              <a:t> </a:t>
            </a:r>
            <a:r>
              <a:rPr lang="en-US" b="1" spc="-5" dirty="0">
                <a:latin typeface="Tahoma"/>
                <a:cs typeface="Tahoma"/>
              </a:rPr>
              <a:t>flo</a:t>
            </a:r>
            <a:r>
              <a:rPr lang="en-US" b="1" spc="5" dirty="0">
                <a:latin typeface="Tahoma"/>
                <a:cs typeface="Tahoma"/>
              </a:rPr>
              <a:t>a</a:t>
            </a:r>
            <a:r>
              <a:rPr lang="en-US" b="1" dirty="0">
                <a:latin typeface="Tahoma"/>
                <a:cs typeface="Tahoma"/>
              </a:rPr>
              <a:t>t</a:t>
            </a:r>
            <a:r>
              <a:rPr lang="en-US" b="1" spc="-190" dirty="0">
                <a:latin typeface="Tahoma"/>
                <a:cs typeface="Tahoma"/>
              </a:rPr>
              <a:t> </a:t>
            </a:r>
            <a:r>
              <a:rPr lang="en-US" b="1" spc="-5" dirty="0" err="1">
                <a:latin typeface="Tahoma"/>
                <a:cs typeface="Tahoma"/>
              </a:rPr>
              <a:t>f</a:t>
            </a:r>
            <a:r>
              <a:rPr lang="en-US" b="1" spc="-10" dirty="0" err="1">
                <a:latin typeface="Tahoma"/>
                <a:cs typeface="Tahoma"/>
              </a:rPr>
              <a:t>i</a:t>
            </a:r>
            <a:r>
              <a:rPr lang="en-US" b="1" dirty="0" err="1">
                <a:latin typeface="Tahoma"/>
                <a:cs typeface="Tahoma"/>
              </a:rPr>
              <a:t>l</a:t>
            </a:r>
            <a:r>
              <a:rPr lang="en-US" b="1" spc="-5" dirty="0" err="1">
                <a:latin typeface="Tahoma"/>
                <a:cs typeface="Tahoma"/>
              </a:rPr>
              <a:t>l</a:t>
            </a:r>
            <a:r>
              <a:rPr lang="en-US" b="1" dirty="0" err="1">
                <a:latin typeface="Tahoma"/>
                <a:cs typeface="Tahoma"/>
              </a:rPr>
              <a:t>Ra</a:t>
            </a:r>
            <a:r>
              <a:rPr lang="en-US" b="1" spc="5" dirty="0" err="1">
                <a:latin typeface="Tahoma"/>
                <a:cs typeface="Tahoma"/>
              </a:rPr>
              <a:t>t</a:t>
            </a:r>
            <a:r>
              <a:rPr lang="en-US" b="1" dirty="0" err="1">
                <a:latin typeface="Tahoma"/>
                <a:cs typeface="Tahoma"/>
              </a:rPr>
              <a:t>i</a:t>
            </a:r>
            <a:r>
              <a:rPr lang="en-US" b="1" spc="-15" dirty="0" err="1">
                <a:latin typeface="Tahoma"/>
                <a:cs typeface="Tahoma"/>
              </a:rPr>
              <a:t>o</a:t>
            </a:r>
            <a:r>
              <a:rPr lang="en-US" b="1" dirty="0">
                <a:latin typeface="Tahoma"/>
                <a:cs typeface="Tahoma"/>
              </a:rPr>
              <a:t>)</a:t>
            </a:r>
          </a:p>
          <a:p>
            <a:pPr marL="469900" indent="-229235" algn="just">
              <a:lnSpc>
                <a:spcPct val="100000"/>
              </a:lnSpc>
              <a:spcBef>
                <a:spcPts val="445"/>
              </a:spcBef>
              <a:tabLst>
                <a:tab pos="470534" algn="l"/>
              </a:tabLst>
            </a:pPr>
            <a:r>
              <a:rPr lang="en-US" spc="-5" dirty="0">
                <a:latin typeface="Tahoma"/>
                <a:cs typeface="Tahoma"/>
              </a:rPr>
              <a:t>The</a:t>
            </a:r>
            <a:r>
              <a:rPr lang="en-US" spc="254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fourth</a:t>
            </a:r>
            <a:r>
              <a:rPr lang="en-US" spc="254" dirty="0">
                <a:latin typeface="Tahoma"/>
                <a:cs typeface="Tahoma"/>
              </a:rPr>
              <a:t> </a:t>
            </a:r>
            <a:r>
              <a:rPr lang="en-US" spc="-15" dirty="0">
                <a:latin typeface="Tahoma"/>
                <a:cs typeface="Tahoma"/>
              </a:rPr>
              <a:t>form</a:t>
            </a:r>
            <a:r>
              <a:rPr lang="en-US" spc="240" dirty="0">
                <a:latin typeface="Tahoma"/>
                <a:cs typeface="Tahoma"/>
              </a:rPr>
              <a:t> </a:t>
            </a:r>
            <a:r>
              <a:rPr lang="en-US" spc="-15" dirty="0">
                <a:latin typeface="Tahoma"/>
                <a:cs typeface="Tahoma"/>
              </a:rPr>
              <a:t>initializes</a:t>
            </a:r>
            <a:r>
              <a:rPr lang="en-US" spc="245" dirty="0">
                <a:latin typeface="Tahoma"/>
                <a:cs typeface="Tahoma"/>
              </a:rPr>
              <a:t> </a:t>
            </a:r>
            <a:r>
              <a:rPr lang="en-US" spc="-15" dirty="0">
                <a:latin typeface="Tahoma"/>
                <a:cs typeface="Tahoma"/>
              </a:rPr>
              <a:t>both</a:t>
            </a:r>
            <a:r>
              <a:rPr lang="en-US" spc="254" dirty="0">
                <a:latin typeface="Tahoma"/>
                <a:cs typeface="Tahoma"/>
              </a:rPr>
              <a:t> </a:t>
            </a:r>
            <a:r>
              <a:rPr lang="en-US" spc="-15" dirty="0">
                <a:latin typeface="Tahoma"/>
                <a:cs typeface="Tahoma"/>
              </a:rPr>
              <a:t>the</a:t>
            </a:r>
            <a:r>
              <a:rPr lang="en-US" spc="245" dirty="0">
                <a:latin typeface="Tahoma"/>
                <a:cs typeface="Tahoma"/>
              </a:rPr>
              <a:t> </a:t>
            </a:r>
            <a:r>
              <a:rPr lang="en-US" spc="-25" dirty="0">
                <a:latin typeface="Tahoma"/>
                <a:cs typeface="Tahoma"/>
              </a:rPr>
              <a:t>capacity</a:t>
            </a:r>
            <a:r>
              <a:rPr lang="en-US" spc="235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and</a:t>
            </a:r>
            <a:r>
              <a:rPr lang="en-US" spc="250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the</a:t>
            </a:r>
            <a:r>
              <a:rPr lang="en-US" spc="254" dirty="0">
                <a:latin typeface="Tahoma"/>
                <a:cs typeface="Tahoma"/>
              </a:rPr>
              <a:t> </a:t>
            </a:r>
            <a:r>
              <a:rPr lang="en-US" spc="-10" dirty="0">
                <a:latin typeface="Tahoma"/>
                <a:cs typeface="Tahoma"/>
              </a:rPr>
              <a:t>fill</a:t>
            </a:r>
            <a:r>
              <a:rPr lang="en-US" spc="260" dirty="0">
                <a:latin typeface="Tahoma"/>
                <a:cs typeface="Tahoma"/>
              </a:rPr>
              <a:t> </a:t>
            </a:r>
            <a:r>
              <a:rPr lang="en-US" spc="-20" dirty="0">
                <a:latin typeface="Tahoma"/>
                <a:cs typeface="Tahoma"/>
              </a:rPr>
              <a:t>ratio</a:t>
            </a:r>
            <a:r>
              <a:rPr lang="en-US" spc="250" dirty="0">
                <a:latin typeface="Tahoma"/>
                <a:cs typeface="Tahoma"/>
              </a:rPr>
              <a:t> </a:t>
            </a:r>
            <a:r>
              <a:rPr lang="en-US" spc="-10" dirty="0">
                <a:latin typeface="Tahoma"/>
                <a:cs typeface="Tahoma"/>
              </a:rPr>
              <a:t>(also</a:t>
            </a:r>
            <a:r>
              <a:rPr lang="en-US" spc="225" dirty="0">
                <a:latin typeface="Tahoma"/>
                <a:cs typeface="Tahoma"/>
              </a:rPr>
              <a:t> </a:t>
            </a:r>
            <a:r>
              <a:rPr lang="en-US" spc="-10" dirty="0">
                <a:latin typeface="Tahoma"/>
                <a:cs typeface="Tahoma"/>
              </a:rPr>
              <a:t>called</a:t>
            </a:r>
            <a:r>
              <a:rPr lang="en-US" spc="240" dirty="0">
                <a:latin typeface="Tahoma"/>
                <a:cs typeface="Tahoma"/>
              </a:rPr>
              <a:t> </a:t>
            </a:r>
            <a:r>
              <a:rPr lang="en-US" spc="-15" dirty="0">
                <a:latin typeface="Tahoma"/>
                <a:cs typeface="Tahoma"/>
              </a:rPr>
              <a:t>load capacity)</a:t>
            </a:r>
            <a:r>
              <a:rPr lang="en-US" spc="85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of</a:t>
            </a:r>
            <a:r>
              <a:rPr lang="en-US" spc="105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the</a:t>
            </a:r>
            <a:r>
              <a:rPr lang="en-US" spc="110" dirty="0">
                <a:latin typeface="Tahoma"/>
                <a:cs typeface="Tahoma"/>
              </a:rPr>
              <a:t> </a:t>
            </a:r>
            <a:r>
              <a:rPr lang="en-US" spc="-10" dirty="0">
                <a:latin typeface="Tahoma"/>
                <a:cs typeface="Tahoma"/>
              </a:rPr>
              <a:t>hash</a:t>
            </a:r>
            <a:r>
              <a:rPr lang="en-US" spc="110" dirty="0">
                <a:latin typeface="Tahoma"/>
                <a:cs typeface="Tahoma"/>
              </a:rPr>
              <a:t> </a:t>
            </a:r>
            <a:r>
              <a:rPr lang="en-US" dirty="0">
                <a:latin typeface="Tahoma"/>
                <a:cs typeface="Tahoma"/>
              </a:rPr>
              <a:t>set</a:t>
            </a:r>
            <a:r>
              <a:rPr lang="en-US" spc="95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from</a:t>
            </a:r>
            <a:r>
              <a:rPr lang="en-US" spc="100" dirty="0">
                <a:latin typeface="Tahoma"/>
                <a:cs typeface="Tahoma"/>
              </a:rPr>
              <a:t> </a:t>
            </a:r>
            <a:r>
              <a:rPr lang="en-US" dirty="0">
                <a:latin typeface="Tahoma"/>
                <a:cs typeface="Tahoma"/>
              </a:rPr>
              <a:t>its</a:t>
            </a:r>
            <a:r>
              <a:rPr lang="en-US" spc="105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arguments.</a:t>
            </a:r>
            <a:r>
              <a:rPr lang="en-US" spc="95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The</a:t>
            </a:r>
            <a:r>
              <a:rPr lang="en-US" spc="110" dirty="0">
                <a:latin typeface="Tahoma"/>
                <a:cs typeface="Tahoma"/>
              </a:rPr>
              <a:t> </a:t>
            </a:r>
            <a:r>
              <a:rPr lang="en-US" spc="-10" dirty="0">
                <a:latin typeface="Tahoma"/>
                <a:cs typeface="Tahoma"/>
              </a:rPr>
              <a:t>fill</a:t>
            </a:r>
            <a:r>
              <a:rPr lang="en-US" spc="90" dirty="0">
                <a:latin typeface="Tahoma"/>
                <a:cs typeface="Tahoma"/>
              </a:rPr>
              <a:t> </a:t>
            </a:r>
            <a:r>
              <a:rPr lang="en-US" spc="-20" dirty="0">
                <a:latin typeface="Tahoma"/>
                <a:cs typeface="Tahoma"/>
              </a:rPr>
              <a:t>ratio</a:t>
            </a:r>
            <a:r>
              <a:rPr lang="en-US" spc="85" dirty="0">
                <a:latin typeface="Tahoma"/>
                <a:cs typeface="Tahoma"/>
              </a:rPr>
              <a:t> </a:t>
            </a:r>
            <a:r>
              <a:rPr lang="en-US" dirty="0">
                <a:latin typeface="Tahoma"/>
                <a:cs typeface="Tahoma"/>
              </a:rPr>
              <a:t>must</a:t>
            </a:r>
            <a:r>
              <a:rPr lang="en-US" spc="100" dirty="0">
                <a:latin typeface="Tahoma"/>
                <a:cs typeface="Tahoma"/>
              </a:rPr>
              <a:t> </a:t>
            </a:r>
            <a:r>
              <a:rPr lang="en-US" dirty="0">
                <a:latin typeface="Tahoma"/>
                <a:cs typeface="Tahoma"/>
              </a:rPr>
              <a:t>be</a:t>
            </a:r>
            <a:r>
              <a:rPr lang="en-US" spc="105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between</a:t>
            </a:r>
            <a:r>
              <a:rPr lang="en-US" spc="105" dirty="0">
                <a:latin typeface="Tahoma"/>
                <a:cs typeface="Tahoma"/>
              </a:rPr>
              <a:t> </a:t>
            </a:r>
            <a:r>
              <a:rPr lang="en-US" spc="-15" dirty="0">
                <a:latin typeface="Tahoma"/>
                <a:cs typeface="Tahoma"/>
              </a:rPr>
              <a:t>0.0 </a:t>
            </a:r>
            <a:r>
              <a:rPr lang="en-US" spc="-360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and</a:t>
            </a:r>
            <a:r>
              <a:rPr lang="en-US" spc="-90" dirty="0">
                <a:latin typeface="Tahoma"/>
                <a:cs typeface="Tahoma"/>
              </a:rPr>
              <a:t> </a:t>
            </a:r>
            <a:r>
              <a:rPr lang="en-US" dirty="0">
                <a:latin typeface="Tahoma"/>
                <a:cs typeface="Tahoma"/>
              </a:rPr>
              <a:t>1.0,</a:t>
            </a:r>
            <a:r>
              <a:rPr lang="en-US" spc="-114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and</a:t>
            </a:r>
            <a:r>
              <a:rPr lang="en-US" spc="-75" dirty="0">
                <a:latin typeface="Tahoma"/>
                <a:cs typeface="Tahoma"/>
              </a:rPr>
              <a:t> </a:t>
            </a:r>
            <a:r>
              <a:rPr lang="en-US" dirty="0">
                <a:latin typeface="Tahoma"/>
                <a:cs typeface="Tahoma"/>
              </a:rPr>
              <a:t>it</a:t>
            </a:r>
            <a:r>
              <a:rPr lang="en-US" spc="-60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determines</a:t>
            </a:r>
            <a:r>
              <a:rPr lang="en-US" spc="-90" dirty="0">
                <a:latin typeface="Tahoma"/>
                <a:cs typeface="Tahoma"/>
              </a:rPr>
              <a:t> </a:t>
            </a:r>
            <a:r>
              <a:rPr lang="en-US" dirty="0">
                <a:latin typeface="Tahoma"/>
                <a:cs typeface="Tahoma"/>
              </a:rPr>
              <a:t>how</a:t>
            </a:r>
            <a:r>
              <a:rPr lang="en-US" spc="-95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full</a:t>
            </a:r>
            <a:r>
              <a:rPr lang="en-US" spc="-60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the</a:t>
            </a:r>
            <a:r>
              <a:rPr lang="en-US" spc="-65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hash</a:t>
            </a:r>
            <a:r>
              <a:rPr lang="en-US" spc="-60" dirty="0">
                <a:latin typeface="Tahoma"/>
                <a:cs typeface="Tahoma"/>
              </a:rPr>
              <a:t> </a:t>
            </a:r>
            <a:r>
              <a:rPr lang="en-US" dirty="0">
                <a:latin typeface="Tahoma"/>
                <a:cs typeface="Tahoma"/>
              </a:rPr>
              <a:t>set</a:t>
            </a:r>
            <a:r>
              <a:rPr lang="en-US" spc="-80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can</a:t>
            </a:r>
            <a:r>
              <a:rPr lang="en-US" spc="-60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be</a:t>
            </a:r>
            <a:r>
              <a:rPr lang="en-US" spc="-45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before</a:t>
            </a:r>
            <a:r>
              <a:rPr lang="en-US" spc="-95" dirty="0">
                <a:latin typeface="Tahoma"/>
                <a:cs typeface="Tahoma"/>
              </a:rPr>
              <a:t> </a:t>
            </a:r>
            <a:r>
              <a:rPr lang="en-US" dirty="0">
                <a:latin typeface="Tahoma"/>
                <a:cs typeface="Tahoma"/>
              </a:rPr>
              <a:t>it</a:t>
            </a:r>
            <a:r>
              <a:rPr lang="en-US" spc="-55" dirty="0">
                <a:latin typeface="Tahoma"/>
                <a:cs typeface="Tahoma"/>
              </a:rPr>
              <a:t> </a:t>
            </a:r>
            <a:r>
              <a:rPr lang="en-US" dirty="0">
                <a:latin typeface="Tahoma"/>
                <a:cs typeface="Tahoma"/>
              </a:rPr>
              <a:t>is</a:t>
            </a:r>
            <a:r>
              <a:rPr lang="en-US" spc="-60" dirty="0">
                <a:latin typeface="Tahoma"/>
                <a:cs typeface="Tahoma"/>
              </a:rPr>
              <a:t> </a:t>
            </a:r>
            <a:r>
              <a:rPr lang="en-US" spc="-5" dirty="0">
                <a:latin typeface="Tahoma"/>
                <a:cs typeface="Tahoma"/>
              </a:rPr>
              <a:t>resized</a:t>
            </a:r>
            <a:r>
              <a:rPr lang="en-US" spc="-100" dirty="0">
                <a:latin typeface="Tahoma"/>
                <a:cs typeface="Tahoma"/>
              </a:rPr>
              <a:t> </a:t>
            </a:r>
            <a:r>
              <a:rPr lang="en-US" spc="-20" dirty="0">
                <a:latin typeface="Tahoma"/>
                <a:cs typeface="Tahoma"/>
              </a:rPr>
              <a:t>upward.</a:t>
            </a:r>
            <a:endParaRPr lang="en-US" dirty="0">
              <a:latin typeface="Tahoma"/>
              <a:cs typeface="Tahoma"/>
            </a:endParaRPr>
          </a:p>
          <a:p>
            <a:pPr marL="927100">
              <a:lnSpc>
                <a:spcPct val="100000"/>
              </a:lnSpc>
              <a:spcBef>
                <a:spcPts val="994"/>
              </a:spcBef>
            </a:pPr>
            <a:endParaRPr lang="en-US" dirty="0">
              <a:latin typeface="Tahoma"/>
              <a:cs typeface="Tahoma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10515600" cy="1325563"/>
          </a:xfrm>
        </p:spPr>
        <p:txBody>
          <a:bodyPr/>
          <a:lstStyle/>
          <a:p>
            <a:r>
              <a:rPr lang="en-IN" b="1" dirty="0"/>
              <a:t>Example</a:t>
            </a:r>
            <a:endParaRPr lang="en-US" b="1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7481"/>
          <a:stretch>
            <a:fillRect/>
          </a:stretch>
        </p:blipFill>
        <p:spPr bwMode="auto">
          <a:xfrm>
            <a:off x="584200" y="1104900"/>
            <a:ext cx="6669898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661564" y="2493818"/>
            <a:ext cx="376843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/>
              <a:t>OUTPUT</a:t>
            </a:r>
          </a:p>
          <a:p>
            <a:r>
              <a:rPr lang="en-IN" sz="2000" dirty="0"/>
              <a:t>[Gamma, Eta, Alpha, Epsilon, Omega, Beta]</a:t>
            </a:r>
            <a:endParaRPr lang="en-US" sz="20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LinkedHashSet</a:t>
            </a:r>
            <a:r>
              <a:rPr lang="en-US" b="1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LinkedHashSet</a:t>
            </a:r>
            <a:r>
              <a:rPr lang="en-US" dirty="0"/>
              <a:t> class extends </a:t>
            </a:r>
            <a:r>
              <a:rPr lang="en-US" dirty="0" err="1"/>
              <a:t>HashSet</a:t>
            </a:r>
            <a:r>
              <a:rPr lang="en-US" dirty="0"/>
              <a:t> and adds no members of its own.</a:t>
            </a:r>
          </a:p>
          <a:p>
            <a:pPr>
              <a:buNone/>
            </a:pPr>
            <a:endParaRPr lang="en-US" dirty="0"/>
          </a:p>
          <a:p>
            <a:r>
              <a:rPr lang="en-US" dirty="0" err="1"/>
              <a:t>LinkedHashSet</a:t>
            </a:r>
            <a:r>
              <a:rPr lang="en-US" dirty="0"/>
              <a:t> maintains a linked list of the entries in the set, in the order in which they were inserted.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</a:t>
            </a:r>
            <a:endParaRPr lang="en-US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0" y="1612900"/>
            <a:ext cx="7048499" cy="4192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289801" y="1181101"/>
            <a:ext cx="4306454" cy="4610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b="1" dirty="0" err="1"/>
              <a:t>TreeSet</a:t>
            </a:r>
            <a:r>
              <a:rPr lang="en-US" b="1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475456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TreeSet</a:t>
            </a:r>
            <a:r>
              <a:rPr lang="en-US" dirty="0"/>
              <a:t> extends </a:t>
            </a:r>
            <a:r>
              <a:rPr lang="en-US" dirty="0" err="1"/>
              <a:t>AbstractSet</a:t>
            </a:r>
            <a:r>
              <a:rPr lang="en-US" dirty="0"/>
              <a:t> and implements the </a:t>
            </a:r>
            <a:r>
              <a:rPr lang="en-US" dirty="0" err="1"/>
              <a:t>NavigableSet</a:t>
            </a:r>
            <a:r>
              <a:rPr lang="en-US" dirty="0"/>
              <a:t> interface.</a:t>
            </a:r>
          </a:p>
          <a:p>
            <a:r>
              <a:rPr lang="en-US" dirty="0"/>
              <a:t>It creates a collection that uses a tree for storage.</a:t>
            </a:r>
          </a:p>
          <a:p>
            <a:r>
              <a:rPr lang="en-US" dirty="0"/>
              <a:t>Objects are stored in sorted, ascending order.</a:t>
            </a:r>
          </a:p>
          <a:p>
            <a:r>
              <a:rPr lang="en-US" dirty="0"/>
              <a:t>Access and retrieval times are quite fast.</a:t>
            </a:r>
          </a:p>
          <a:p>
            <a:pPr>
              <a:buNone/>
            </a:pPr>
            <a:r>
              <a:rPr lang="en-US" b="1" spc="-5" dirty="0" err="1">
                <a:solidFill>
                  <a:srgbClr val="385320"/>
                </a:solidFill>
                <a:latin typeface="Tahoma"/>
                <a:cs typeface="Tahoma"/>
              </a:rPr>
              <a:t>TreeSet</a:t>
            </a:r>
            <a:r>
              <a:rPr lang="en-US" b="1" spc="-2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has</a:t>
            </a:r>
            <a:r>
              <a:rPr lang="en-US" spc="-2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the</a:t>
            </a:r>
            <a:r>
              <a:rPr lang="en-US" spc="-2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following</a:t>
            </a:r>
            <a:r>
              <a:rPr lang="en-US" spc="-7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constructors:</a:t>
            </a:r>
          </a:p>
          <a:p>
            <a:pPr marL="469900">
              <a:lnSpc>
                <a:spcPct val="100000"/>
              </a:lnSpc>
              <a:spcBef>
                <a:spcPts val="705"/>
              </a:spcBef>
            </a:pPr>
            <a:r>
              <a:rPr lang="en-US" b="1" spc="-5" dirty="0" err="1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b="1" spc="-10" dirty="0" err="1">
                <a:solidFill>
                  <a:srgbClr val="385320"/>
                </a:solidFill>
                <a:latin typeface="Tahoma"/>
                <a:cs typeface="Tahoma"/>
              </a:rPr>
              <a:t>r</a:t>
            </a:r>
            <a:r>
              <a:rPr lang="en-US" b="1" spc="-5" dirty="0" err="1">
                <a:solidFill>
                  <a:srgbClr val="385320"/>
                </a:solidFill>
                <a:latin typeface="Tahoma"/>
                <a:cs typeface="Tahoma"/>
              </a:rPr>
              <a:t>eeSe</a:t>
            </a:r>
            <a:r>
              <a:rPr lang="en-US" b="1" dirty="0" err="1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b="1" dirty="0">
                <a:solidFill>
                  <a:srgbClr val="385320"/>
                </a:solidFill>
                <a:latin typeface="Tahoma"/>
                <a:cs typeface="Tahoma"/>
              </a:rPr>
              <a:t>(</a:t>
            </a:r>
            <a:r>
              <a:rPr lang="en-US" b="1" spc="-5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b="1" dirty="0">
                <a:solidFill>
                  <a:srgbClr val="385320"/>
                </a:solidFill>
                <a:latin typeface="Tahoma"/>
                <a:cs typeface="Tahoma"/>
              </a:rPr>
              <a:t>)</a:t>
            </a:r>
          </a:p>
          <a:p>
            <a:pPr marL="469900">
              <a:lnSpc>
                <a:spcPct val="100000"/>
              </a:lnSpc>
              <a:spcBef>
                <a:spcPts val="705"/>
              </a:spcBef>
            </a:pP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The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first</a:t>
            </a:r>
            <a:r>
              <a:rPr lang="en-US" spc="-2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form</a:t>
            </a:r>
            <a:r>
              <a:rPr lang="en-US" spc="-1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constructs</a:t>
            </a:r>
            <a:r>
              <a:rPr lang="en-US" spc="-2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an</a:t>
            </a:r>
            <a:r>
              <a:rPr lang="en-US" spc="-1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empty</a:t>
            </a:r>
            <a:r>
              <a:rPr lang="en-US" spc="-1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tree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set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 that</a:t>
            </a:r>
            <a:r>
              <a:rPr lang="en-US" spc="-2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will</a:t>
            </a:r>
            <a:r>
              <a:rPr lang="en-US" spc="-1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be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sorted</a:t>
            </a:r>
            <a:r>
              <a:rPr lang="en-US" spc="-3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in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ascending</a:t>
            </a:r>
            <a:r>
              <a:rPr lang="en-US" spc="-5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order </a:t>
            </a:r>
            <a:r>
              <a:rPr lang="en-US" spc="-36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according</a:t>
            </a:r>
            <a:r>
              <a:rPr lang="en-US" spc="-6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to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the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20" dirty="0">
                <a:solidFill>
                  <a:srgbClr val="385320"/>
                </a:solidFill>
                <a:latin typeface="Tahoma"/>
                <a:cs typeface="Tahoma"/>
              </a:rPr>
              <a:t>natural</a:t>
            </a:r>
            <a:r>
              <a:rPr lang="en-US" spc="1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order</a:t>
            </a:r>
            <a:r>
              <a:rPr lang="en-US" spc="-1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of</a:t>
            </a:r>
            <a:r>
              <a:rPr lang="en-US" spc="-2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its</a:t>
            </a:r>
            <a:r>
              <a:rPr lang="en-US" spc="-3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elements.</a:t>
            </a:r>
            <a:endParaRPr lang="en-US" b="1" dirty="0">
              <a:solidFill>
                <a:srgbClr val="385320"/>
              </a:solidFill>
              <a:latin typeface="Tahoma"/>
              <a:cs typeface="Tahoma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20200" cy="765175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Tahoma"/>
                <a:cs typeface="Tahoma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0100"/>
            <a:ext cx="10515600" cy="5376863"/>
          </a:xfrm>
        </p:spPr>
        <p:txBody>
          <a:bodyPr/>
          <a:lstStyle/>
          <a:p>
            <a:pPr marL="469900">
              <a:lnSpc>
                <a:spcPct val="100000"/>
              </a:lnSpc>
              <a:spcBef>
                <a:spcPts val="705"/>
              </a:spcBef>
            </a:pPr>
            <a:endParaRPr lang="en-US" dirty="0">
              <a:latin typeface="Tahoma"/>
              <a:cs typeface="Tahoma"/>
            </a:endParaRPr>
          </a:p>
          <a:p>
            <a:pPr marL="469900" marR="2414905">
              <a:lnSpc>
                <a:spcPts val="1900"/>
              </a:lnSpc>
              <a:spcBef>
                <a:spcPts val="125"/>
              </a:spcBef>
            </a:pPr>
            <a:r>
              <a:rPr lang="en-US" b="1" spc="-15" dirty="0" err="1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b="1" spc="-20" dirty="0" err="1">
                <a:solidFill>
                  <a:srgbClr val="385320"/>
                </a:solidFill>
                <a:latin typeface="Tahoma"/>
                <a:cs typeface="Tahoma"/>
              </a:rPr>
              <a:t>reeSe</a:t>
            </a:r>
            <a:r>
              <a:rPr lang="en-US" b="1" spc="-10" dirty="0" err="1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b="1" spc="-20" dirty="0">
                <a:solidFill>
                  <a:srgbClr val="385320"/>
                </a:solidFill>
                <a:latin typeface="Tahoma"/>
                <a:cs typeface="Tahoma"/>
              </a:rPr>
              <a:t>(</a:t>
            </a:r>
            <a:r>
              <a:rPr lang="en-US" b="1" spc="-10" dirty="0">
                <a:solidFill>
                  <a:srgbClr val="385320"/>
                </a:solidFill>
                <a:latin typeface="Tahoma"/>
                <a:cs typeface="Tahoma"/>
              </a:rPr>
              <a:t>Co</a:t>
            </a:r>
            <a:r>
              <a:rPr lang="en-US" b="1" spc="-15" dirty="0">
                <a:solidFill>
                  <a:srgbClr val="385320"/>
                </a:solidFill>
                <a:latin typeface="Tahoma"/>
                <a:cs typeface="Tahoma"/>
              </a:rPr>
              <a:t>ll</a:t>
            </a:r>
            <a:r>
              <a:rPr lang="en-US" b="1" spc="-5" dirty="0">
                <a:solidFill>
                  <a:srgbClr val="385320"/>
                </a:solidFill>
                <a:latin typeface="Tahoma"/>
                <a:cs typeface="Tahoma"/>
              </a:rPr>
              <a:t>e</a:t>
            </a:r>
            <a:r>
              <a:rPr lang="en-US" b="1" spc="-10" dirty="0">
                <a:solidFill>
                  <a:srgbClr val="385320"/>
                </a:solidFill>
                <a:latin typeface="Tahoma"/>
                <a:cs typeface="Tahoma"/>
              </a:rPr>
              <a:t>ct</a:t>
            </a:r>
            <a:r>
              <a:rPr lang="en-US" b="1" spc="-15" dirty="0">
                <a:solidFill>
                  <a:srgbClr val="385320"/>
                </a:solidFill>
                <a:latin typeface="Tahoma"/>
                <a:cs typeface="Tahoma"/>
              </a:rPr>
              <a:t>i</a:t>
            </a:r>
            <a:r>
              <a:rPr lang="en-US" b="1" spc="-10" dirty="0">
                <a:solidFill>
                  <a:srgbClr val="385320"/>
                </a:solidFill>
                <a:latin typeface="Tahoma"/>
                <a:cs typeface="Tahoma"/>
              </a:rPr>
              <a:t>o</a:t>
            </a:r>
            <a:r>
              <a:rPr lang="en-US" b="1" spc="-15" dirty="0">
                <a:solidFill>
                  <a:srgbClr val="385320"/>
                </a:solidFill>
                <a:latin typeface="Tahoma"/>
                <a:cs typeface="Tahoma"/>
              </a:rPr>
              <a:t>n</a:t>
            </a:r>
            <a:r>
              <a:rPr lang="en-US" b="1" spc="-10" dirty="0">
                <a:solidFill>
                  <a:srgbClr val="385320"/>
                </a:solidFill>
                <a:latin typeface="Tahoma"/>
                <a:cs typeface="Tahoma"/>
              </a:rPr>
              <a:t>&lt;</a:t>
            </a:r>
            <a:r>
              <a:rPr lang="en-US" b="1" dirty="0">
                <a:solidFill>
                  <a:srgbClr val="385320"/>
                </a:solidFill>
                <a:latin typeface="Tahoma"/>
                <a:cs typeface="Tahoma"/>
              </a:rPr>
              <a:t>?</a:t>
            </a:r>
            <a:r>
              <a:rPr lang="en-US" b="1" spc="3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b="1" spc="-5" dirty="0">
                <a:solidFill>
                  <a:srgbClr val="385320"/>
                </a:solidFill>
                <a:latin typeface="Tahoma"/>
                <a:cs typeface="Tahoma"/>
              </a:rPr>
              <a:t>e</a:t>
            </a:r>
            <a:r>
              <a:rPr lang="en-US" b="1" spc="-10" dirty="0">
                <a:solidFill>
                  <a:srgbClr val="385320"/>
                </a:solidFill>
                <a:latin typeface="Tahoma"/>
                <a:cs typeface="Tahoma"/>
              </a:rPr>
              <a:t>x</a:t>
            </a:r>
            <a:r>
              <a:rPr lang="en-US" b="1" dirty="0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b="1" spc="-5" dirty="0">
                <a:solidFill>
                  <a:srgbClr val="385320"/>
                </a:solidFill>
                <a:latin typeface="Tahoma"/>
                <a:cs typeface="Tahoma"/>
              </a:rPr>
              <a:t>end</a:t>
            </a:r>
            <a:r>
              <a:rPr lang="en-US" b="1" dirty="0">
                <a:solidFill>
                  <a:srgbClr val="385320"/>
                </a:solidFill>
                <a:latin typeface="Tahoma"/>
                <a:cs typeface="Tahoma"/>
              </a:rPr>
              <a:t>s</a:t>
            </a:r>
            <a:r>
              <a:rPr lang="en-US" b="1" spc="-5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b="1" spc="5" dirty="0">
                <a:solidFill>
                  <a:srgbClr val="385320"/>
                </a:solidFill>
                <a:latin typeface="Tahoma"/>
                <a:cs typeface="Tahoma"/>
              </a:rPr>
              <a:t>E</a:t>
            </a:r>
            <a:r>
              <a:rPr lang="en-US" b="1" dirty="0">
                <a:solidFill>
                  <a:srgbClr val="385320"/>
                </a:solidFill>
                <a:latin typeface="Tahoma"/>
                <a:cs typeface="Tahoma"/>
              </a:rPr>
              <a:t>&gt;</a:t>
            </a:r>
            <a:r>
              <a:rPr lang="en-US" b="1" spc="-9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z="3200" b="1" spc="-20" dirty="0">
                <a:solidFill>
                  <a:srgbClr val="385320"/>
                </a:solidFill>
                <a:latin typeface="Tahoma"/>
                <a:cs typeface="Tahoma"/>
              </a:rPr>
              <a:t>c</a:t>
            </a:r>
            <a:r>
              <a:rPr lang="en-US" b="1" dirty="0">
                <a:solidFill>
                  <a:srgbClr val="385320"/>
                </a:solidFill>
                <a:latin typeface="Tahoma"/>
                <a:cs typeface="Tahoma"/>
              </a:rPr>
              <a:t>)</a:t>
            </a:r>
          </a:p>
          <a:p>
            <a:pPr marL="469900" lvl="0" indent="-229235">
              <a:lnSpc>
                <a:spcPct val="100000"/>
              </a:lnSpc>
              <a:spcBef>
                <a:spcPts val="1105"/>
              </a:spcBef>
              <a:buFont typeface="Wingdings"/>
              <a:buChar char=""/>
              <a:tabLst>
                <a:tab pos="470534" algn="l"/>
              </a:tabLst>
            </a:pPr>
            <a:r>
              <a:rPr lang="en-US" sz="2000" b="1" dirty="0">
                <a:solidFill>
                  <a:srgbClr val="385320"/>
                </a:solidFill>
                <a:latin typeface="Tahoma"/>
                <a:cs typeface="Tahoma"/>
              </a:rPr>
              <a:t> 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he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se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c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o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nd</a:t>
            </a:r>
            <a:r>
              <a:rPr lang="en-US" spc="-3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f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o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r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m</a:t>
            </a:r>
            <a:r>
              <a:rPr lang="en-US" spc="-1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builds</a:t>
            </a:r>
            <a:r>
              <a:rPr lang="en-US" spc="-2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a 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r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ee</a:t>
            </a:r>
            <a:r>
              <a:rPr lang="en-US" spc="-2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5" dirty="0">
                <a:solidFill>
                  <a:srgbClr val="385320"/>
                </a:solidFill>
                <a:latin typeface="Tahoma"/>
                <a:cs typeface="Tahoma"/>
              </a:rPr>
              <a:t>se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t 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h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a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spc="-2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c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o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nt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a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ins</a:t>
            </a:r>
            <a:r>
              <a:rPr lang="en-US" spc="-3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he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el</a:t>
            </a:r>
            <a:r>
              <a:rPr lang="en-US" spc="5" dirty="0">
                <a:solidFill>
                  <a:srgbClr val="385320"/>
                </a:solidFill>
                <a:latin typeface="Tahoma"/>
                <a:cs typeface="Tahoma"/>
              </a:rPr>
              <a:t>e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ments</a:t>
            </a:r>
            <a:r>
              <a:rPr lang="en-US" spc="2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of</a:t>
            </a:r>
            <a:r>
              <a:rPr lang="en-US" spc="-11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c.</a:t>
            </a:r>
            <a:endParaRPr lang="en-US" b="1" dirty="0">
              <a:solidFill>
                <a:srgbClr val="385320"/>
              </a:solidFill>
              <a:latin typeface="Tahoma"/>
              <a:cs typeface="Tahoma"/>
            </a:endParaRPr>
          </a:p>
          <a:p>
            <a:pPr marL="469900" marR="2414905">
              <a:lnSpc>
                <a:spcPts val="1900"/>
              </a:lnSpc>
              <a:spcBef>
                <a:spcPts val="125"/>
              </a:spcBef>
            </a:pPr>
            <a:endParaRPr lang="en-US" b="1" spc="-15" dirty="0">
              <a:solidFill>
                <a:srgbClr val="385320"/>
              </a:solidFill>
              <a:latin typeface="Tahoma"/>
              <a:cs typeface="Tahoma"/>
            </a:endParaRPr>
          </a:p>
          <a:p>
            <a:pPr marL="469900" marR="2414905">
              <a:lnSpc>
                <a:spcPts val="1900"/>
              </a:lnSpc>
              <a:spcBef>
                <a:spcPts val="125"/>
              </a:spcBef>
            </a:pPr>
            <a:r>
              <a:rPr lang="en-US" b="1" spc="-15" dirty="0" err="1">
                <a:solidFill>
                  <a:srgbClr val="385320"/>
                </a:solidFill>
                <a:latin typeface="Tahoma"/>
                <a:cs typeface="Tahoma"/>
              </a:rPr>
              <a:t>TreeSet</a:t>
            </a:r>
            <a:r>
              <a:rPr lang="en-US" b="1" spc="-15" dirty="0">
                <a:solidFill>
                  <a:srgbClr val="385320"/>
                </a:solidFill>
                <a:latin typeface="Tahoma"/>
                <a:cs typeface="Tahoma"/>
              </a:rPr>
              <a:t>(Comparator&lt;?</a:t>
            </a:r>
            <a:r>
              <a:rPr lang="en-US" b="1" spc="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b="1" spc="-5" dirty="0">
                <a:solidFill>
                  <a:srgbClr val="385320"/>
                </a:solidFill>
                <a:latin typeface="Tahoma"/>
                <a:cs typeface="Tahoma"/>
              </a:rPr>
              <a:t>super</a:t>
            </a:r>
            <a:r>
              <a:rPr lang="en-US" b="1" spc="-5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b="1" dirty="0">
                <a:solidFill>
                  <a:srgbClr val="385320"/>
                </a:solidFill>
                <a:latin typeface="Tahoma"/>
                <a:cs typeface="Tahoma"/>
              </a:rPr>
              <a:t>E&gt;</a:t>
            </a:r>
            <a:r>
              <a:rPr lang="en-US" b="1" spc="-2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z="3200" b="1" spc="-30" dirty="0">
                <a:solidFill>
                  <a:srgbClr val="385320"/>
                </a:solidFill>
                <a:latin typeface="Tahoma"/>
                <a:cs typeface="Tahoma"/>
              </a:rPr>
              <a:t>comp</a:t>
            </a:r>
            <a:r>
              <a:rPr lang="en-US" b="1" spc="-30" dirty="0">
                <a:solidFill>
                  <a:srgbClr val="385320"/>
                </a:solidFill>
                <a:latin typeface="Tahoma"/>
                <a:cs typeface="Tahoma"/>
              </a:rPr>
              <a:t>)</a:t>
            </a:r>
          </a:p>
          <a:p>
            <a:pPr marL="469900" indent="-229235">
              <a:lnSpc>
                <a:spcPct val="100000"/>
              </a:lnSpc>
              <a:spcBef>
                <a:spcPts val="395"/>
              </a:spcBef>
              <a:buFont typeface="Wingdings"/>
              <a:buChar char=""/>
              <a:tabLst>
                <a:tab pos="470534" algn="l"/>
              </a:tabLst>
            </a:pP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The</a:t>
            </a:r>
            <a:r>
              <a:rPr lang="en-US" spc="8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third</a:t>
            </a:r>
            <a:r>
              <a:rPr lang="en-US" spc="3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form</a:t>
            </a:r>
            <a:r>
              <a:rPr lang="en-US" spc="6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constructs</a:t>
            </a:r>
            <a:r>
              <a:rPr lang="en-US" spc="5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an</a:t>
            </a:r>
            <a:r>
              <a:rPr lang="en-US" spc="3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empty</a:t>
            </a:r>
            <a:r>
              <a:rPr lang="en-US" spc="7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tree</a:t>
            </a:r>
            <a:r>
              <a:rPr lang="en-US" spc="6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set</a:t>
            </a:r>
            <a:r>
              <a:rPr lang="en-US" spc="6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that</a:t>
            </a:r>
            <a:r>
              <a:rPr lang="en-US" spc="3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will</a:t>
            </a:r>
            <a:r>
              <a:rPr lang="en-US" spc="3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be</a:t>
            </a:r>
            <a:r>
              <a:rPr lang="en-US" spc="10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sorted</a:t>
            </a:r>
            <a:r>
              <a:rPr lang="en-US" spc="3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according to</a:t>
            </a:r>
            <a:r>
              <a:rPr lang="en-US" spc="5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the </a:t>
            </a:r>
            <a:r>
              <a:rPr lang="en-US" spc="-20" dirty="0">
                <a:solidFill>
                  <a:srgbClr val="385320"/>
                </a:solidFill>
                <a:latin typeface="Tahoma"/>
                <a:cs typeface="Tahoma"/>
              </a:rPr>
              <a:t>comparator</a:t>
            </a:r>
            <a:r>
              <a:rPr lang="en-US" spc="1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specified</a:t>
            </a:r>
            <a:r>
              <a:rPr lang="en-US" spc="-2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by</a:t>
            </a:r>
            <a:r>
              <a:rPr lang="en-US" spc="-5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20" dirty="0">
                <a:solidFill>
                  <a:srgbClr val="385320"/>
                </a:solidFill>
                <a:latin typeface="Tahoma"/>
                <a:cs typeface="Tahoma"/>
              </a:rPr>
              <a:t>comp.</a:t>
            </a:r>
            <a:endParaRPr lang="en-US" dirty="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540"/>
              </a:spcBef>
            </a:pPr>
            <a:r>
              <a:rPr lang="en-US" b="1" spc="-5" dirty="0" err="1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b="1" spc="-10" dirty="0" err="1">
                <a:solidFill>
                  <a:srgbClr val="385320"/>
                </a:solidFill>
                <a:latin typeface="Tahoma"/>
                <a:cs typeface="Tahoma"/>
              </a:rPr>
              <a:t>r</a:t>
            </a:r>
            <a:r>
              <a:rPr lang="en-US" b="1" spc="-5" dirty="0" err="1">
                <a:solidFill>
                  <a:srgbClr val="385320"/>
                </a:solidFill>
                <a:latin typeface="Tahoma"/>
                <a:cs typeface="Tahoma"/>
              </a:rPr>
              <a:t>eeSe</a:t>
            </a:r>
            <a:r>
              <a:rPr lang="en-US" b="1" dirty="0" err="1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b="1" spc="-5" dirty="0">
                <a:solidFill>
                  <a:srgbClr val="385320"/>
                </a:solidFill>
                <a:latin typeface="Tahoma"/>
                <a:cs typeface="Tahoma"/>
              </a:rPr>
              <a:t>(</a:t>
            </a:r>
            <a:r>
              <a:rPr lang="en-US" b="1" spc="-5" dirty="0" err="1">
                <a:solidFill>
                  <a:srgbClr val="385320"/>
                </a:solidFill>
                <a:latin typeface="Tahoma"/>
                <a:cs typeface="Tahoma"/>
              </a:rPr>
              <a:t>S</a:t>
            </a:r>
            <a:r>
              <a:rPr lang="en-US" b="1" dirty="0" err="1">
                <a:solidFill>
                  <a:srgbClr val="385320"/>
                </a:solidFill>
                <a:latin typeface="Tahoma"/>
                <a:cs typeface="Tahoma"/>
              </a:rPr>
              <a:t>o</a:t>
            </a:r>
            <a:r>
              <a:rPr lang="en-US" b="1" spc="-5" dirty="0" err="1">
                <a:solidFill>
                  <a:srgbClr val="385320"/>
                </a:solidFill>
                <a:latin typeface="Tahoma"/>
                <a:cs typeface="Tahoma"/>
              </a:rPr>
              <a:t>r</a:t>
            </a:r>
            <a:r>
              <a:rPr lang="en-US" b="1" dirty="0" err="1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b="1" spc="-5" dirty="0" err="1">
                <a:solidFill>
                  <a:srgbClr val="385320"/>
                </a:solidFill>
                <a:latin typeface="Tahoma"/>
                <a:cs typeface="Tahoma"/>
              </a:rPr>
              <a:t>edS</a:t>
            </a:r>
            <a:r>
              <a:rPr lang="en-US" b="1" spc="-10" dirty="0" err="1">
                <a:solidFill>
                  <a:srgbClr val="385320"/>
                </a:solidFill>
                <a:latin typeface="Tahoma"/>
                <a:cs typeface="Tahoma"/>
              </a:rPr>
              <a:t>e</a:t>
            </a:r>
            <a:r>
              <a:rPr lang="en-US" b="1" dirty="0" err="1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b="1" spc="-5" dirty="0">
                <a:solidFill>
                  <a:srgbClr val="385320"/>
                </a:solidFill>
                <a:latin typeface="Tahoma"/>
                <a:cs typeface="Tahoma"/>
              </a:rPr>
              <a:t>&lt;E</a:t>
            </a:r>
            <a:r>
              <a:rPr lang="en-US" b="1" dirty="0">
                <a:solidFill>
                  <a:srgbClr val="385320"/>
                </a:solidFill>
                <a:latin typeface="Tahoma"/>
                <a:cs typeface="Tahoma"/>
              </a:rPr>
              <a:t>&gt;</a:t>
            </a:r>
            <a:r>
              <a:rPr lang="en-US" b="1" spc="-5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z="3200" b="1" spc="-15" dirty="0" err="1">
                <a:solidFill>
                  <a:srgbClr val="385320"/>
                </a:solidFill>
                <a:latin typeface="Tahoma"/>
                <a:cs typeface="Tahoma"/>
              </a:rPr>
              <a:t>ss</a:t>
            </a:r>
            <a:r>
              <a:rPr lang="en-US" b="1" dirty="0">
                <a:solidFill>
                  <a:srgbClr val="385320"/>
                </a:solidFill>
                <a:latin typeface="Tahoma"/>
                <a:cs typeface="Tahoma"/>
              </a:rPr>
              <a:t>)</a:t>
            </a:r>
            <a:endParaRPr lang="en-US" dirty="0">
              <a:latin typeface="Tahoma"/>
              <a:cs typeface="Tahoma"/>
            </a:endParaRPr>
          </a:p>
          <a:p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The</a:t>
            </a:r>
            <a:r>
              <a:rPr lang="en-US" spc="-1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fourth</a:t>
            </a:r>
            <a:r>
              <a:rPr lang="en-US" spc="-2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form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builds</a:t>
            </a:r>
            <a:r>
              <a:rPr lang="en-US" spc="-3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a</a:t>
            </a:r>
            <a:r>
              <a:rPr lang="en-US" spc="-1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tree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set</a:t>
            </a:r>
            <a:r>
              <a:rPr lang="en-US" spc="-1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that</a:t>
            </a:r>
            <a:r>
              <a:rPr lang="en-US" spc="-2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contains</a:t>
            </a:r>
            <a:r>
              <a:rPr lang="en-US" spc="-4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the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elements</a:t>
            </a:r>
            <a:r>
              <a:rPr lang="en-US" spc="1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of ss.</a:t>
            </a:r>
            <a:endParaRPr lang="en-US" dirty="0">
              <a:latin typeface="Tahoma"/>
              <a:cs typeface="Tahoma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475"/>
          </a:xfrm>
        </p:spPr>
        <p:txBody>
          <a:bodyPr/>
          <a:lstStyle/>
          <a:p>
            <a:r>
              <a:rPr lang="en-IN" b="1" dirty="0"/>
              <a:t>Example</a:t>
            </a:r>
            <a:endParaRPr 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2572" y="1562100"/>
            <a:ext cx="7986828" cy="1762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371610" y="3089433"/>
            <a:ext cx="8026390" cy="3362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PriorityQueue</a:t>
            </a:r>
            <a:r>
              <a:rPr lang="en-US" b="1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PriorityQueue</a:t>
            </a:r>
            <a:r>
              <a:rPr lang="en-US" dirty="0"/>
              <a:t> extends </a:t>
            </a:r>
            <a:r>
              <a:rPr lang="en-US" dirty="0" err="1"/>
              <a:t>AbstractQueue</a:t>
            </a:r>
            <a:r>
              <a:rPr lang="en-US" dirty="0"/>
              <a:t> and implements the Queue interface.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It creates a queue that is prioritized based on the queue’s comparator.</a:t>
            </a:r>
          </a:p>
          <a:p>
            <a:endParaRPr lang="en-US" dirty="0"/>
          </a:p>
          <a:p>
            <a:r>
              <a:rPr lang="en-US" dirty="0"/>
              <a:t>Capacity grows automatically as elements are added.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FFEB55A-EF06-1B43-B17A-4CEFF09B5D06}"/>
              </a:ext>
            </a:extLst>
          </p:cNvPr>
          <p:cNvSpPr/>
          <p:nvPr/>
        </p:nvSpPr>
        <p:spPr>
          <a:xfrm>
            <a:off x="601825" y="1584165"/>
            <a:ext cx="11590175" cy="4788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When a lambda expression occurs in a target type context, an instance of a class is automatically created that implements the functional interface, with the lambda expression defining the </a:t>
            </a: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behavior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 of the abstract method declared by the functional interface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 When that method is called through the target, the lambda expression is executed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385320"/>
                </a:solidFill>
                <a:latin typeface="Tahoma" panose="020B0604030504040204" pitchFamily="34" charset="0"/>
              </a:rPr>
              <a:t>Inorder</a:t>
            </a:r>
            <a:r>
              <a:rPr lang="en-IN" dirty="0">
                <a:solidFill>
                  <a:srgbClr val="385320"/>
                </a:solidFill>
                <a:latin typeface="Tahoma" panose="020B0604030504040204" pitchFamily="34" charset="0"/>
              </a:rPr>
              <a:t> for a lambda expression to be used in a target type context, the type of the abstract method and the type of the lambda expression must be compatible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885"/>
            <a:ext cx="10515600" cy="890270"/>
          </a:xfrm>
        </p:spPr>
        <p:txBody>
          <a:bodyPr/>
          <a:lstStyle/>
          <a:p>
            <a:pPr algn="ctr"/>
            <a:r>
              <a:rPr lang="en-US" sz="4000" b="1" dirty="0">
                <a:latin typeface="Tahoma" panose="020B0604030504040204" pitchFamily="34" charset="0"/>
                <a:cs typeface="Tahoma" panose="020B0604030504040204" pitchFamily="34" charset="0"/>
              </a:rPr>
              <a:t>LAMBDA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4570"/>
            <a:ext cx="10515600" cy="67494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Functional Interface</a:t>
            </a:r>
          </a:p>
        </p:txBody>
      </p:sp>
    </p:spTree>
    <p:extLst>
      <p:ext uri="{BB962C8B-B14F-4D97-AF65-F5344CB8AC3E}">
        <p14:creationId xmlns:p14="http://schemas.microsoft.com/office/powerpoint/2010/main" val="28012556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6775"/>
          </a:xfrm>
        </p:spPr>
        <p:txBody>
          <a:bodyPr/>
          <a:lstStyle/>
          <a:p>
            <a:r>
              <a:rPr lang="en-US" b="1" dirty="0" err="1"/>
              <a:t>ArrayDequeClass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3800"/>
            <a:ext cx="10515600" cy="4983163"/>
          </a:xfrm>
        </p:spPr>
        <p:txBody>
          <a:bodyPr/>
          <a:lstStyle/>
          <a:p>
            <a:r>
              <a:rPr lang="en-US" dirty="0" err="1"/>
              <a:t>ArrayDeque</a:t>
            </a:r>
            <a:r>
              <a:rPr lang="en-US" dirty="0"/>
              <a:t> class extends </a:t>
            </a:r>
            <a:r>
              <a:rPr lang="en-US" dirty="0" err="1"/>
              <a:t>AbstractCollection</a:t>
            </a:r>
            <a:r>
              <a:rPr lang="en-US" dirty="0"/>
              <a:t> and implements the </a:t>
            </a:r>
            <a:r>
              <a:rPr lang="en-US" dirty="0" err="1"/>
              <a:t>Deque</a:t>
            </a:r>
            <a:r>
              <a:rPr lang="en-US" dirty="0"/>
              <a:t> interface.</a:t>
            </a:r>
          </a:p>
          <a:p>
            <a:r>
              <a:rPr lang="en-US" dirty="0"/>
              <a:t>It adds no methods of its own.</a:t>
            </a:r>
          </a:p>
          <a:p>
            <a:r>
              <a:rPr lang="en-US" dirty="0" err="1"/>
              <a:t>ArrayDeque</a:t>
            </a:r>
            <a:r>
              <a:rPr lang="en-US" dirty="0"/>
              <a:t> creates a dynamic array and has no capacity restrictions.</a:t>
            </a:r>
          </a:p>
          <a:p>
            <a:pPr marL="241300">
              <a:lnSpc>
                <a:spcPct val="100000"/>
              </a:lnSpc>
              <a:buNone/>
            </a:pPr>
            <a:r>
              <a:rPr lang="en-US" b="1" spc="-10" dirty="0" err="1">
                <a:solidFill>
                  <a:srgbClr val="385320"/>
                </a:solidFill>
                <a:latin typeface="Tahoma"/>
                <a:cs typeface="Tahoma"/>
              </a:rPr>
              <a:t>A</a:t>
            </a:r>
            <a:r>
              <a:rPr lang="en-US" b="1" spc="-5" dirty="0" err="1">
                <a:solidFill>
                  <a:srgbClr val="385320"/>
                </a:solidFill>
                <a:latin typeface="Tahoma"/>
                <a:cs typeface="Tahoma"/>
              </a:rPr>
              <a:t>rr</a:t>
            </a:r>
            <a:r>
              <a:rPr lang="en-US" b="1" dirty="0" err="1">
                <a:solidFill>
                  <a:srgbClr val="385320"/>
                </a:solidFill>
                <a:latin typeface="Tahoma"/>
                <a:cs typeface="Tahoma"/>
              </a:rPr>
              <a:t>a</a:t>
            </a:r>
            <a:r>
              <a:rPr lang="en-US" b="1" spc="5" dirty="0" err="1">
                <a:solidFill>
                  <a:srgbClr val="385320"/>
                </a:solidFill>
                <a:latin typeface="Tahoma"/>
                <a:cs typeface="Tahoma"/>
              </a:rPr>
              <a:t>y</a:t>
            </a:r>
            <a:r>
              <a:rPr lang="en-US" b="1" spc="-5" dirty="0" err="1">
                <a:solidFill>
                  <a:srgbClr val="385320"/>
                </a:solidFill>
                <a:latin typeface="Tahoma"/>
                <a:cs typeface="Tahoma"/>
              </a:rPr>
              <a:t>Dequ</a:t>
            </a:r>
            <a:r>
              <a:rPr lang="en-US" b="1" dirty="0" err="1">
                <a:solidFill>
                  <a:srgbClr val="385320"/>
                </a:solidFill>
                <a:latin typeface="Tahoma"/>
                <a:cs typeface="Tahoma"/>
              </a:rPr>
              <a:t>e</a:t>
            </a:r>
            <a:r>
              <a:rPr lang="en-US" b="1" spc="-5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defin</a:t>
            </a:r>
            <a:r>
              <a:rPr lang="en-US" spc="5" dirty="0">
                <a:solidFill>
                  <a:srgbClr val="385320"/>
                </a:solidFill>
                <a:latin typeface="Tahoma"/>
                <a:cs typeface="Tahoma"/>
              </a:rPr>
              <a:t>e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s</a:t>
            </a:r>
            <a:r>
              <a:rPr lang="en-US" spc="1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he</a:t>
            </a:r>
            <a:r>
              <a:rPr lang="en-US" spc="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15" dirty="0">
                <a:solidFill>
                  <a:srgbClr val="385320"/>
                </a:solidFill>
                <a:latin typeface="Tahoma"/>
                <a:cs typeface="Tahoma"/>
              </a:rPr>
              <a:t>f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oll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owin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g</a:t>
            </a:r>
            <a:r>
              <a:rPr lang="en-US" spc="-11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c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o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n</a:t>
            </a:r>
            <a:r>
              <a:rPr lang="en-US" spc="5" dirty="0">
                <a:solidFill>
                  <a:srgbClr val="385320"/>
                </a:solidFill>
                <a:latin typeface="Tahoma"/>
                <a:cs typeface="Tahoma"/>
              </a:rPr>
              <a:t>s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ruct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o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r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s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:</a:t>
            </a:r>
            <a:endParaRPr lang="en-US" dirty="0">
              <a:latin typeface="Tahoma"/>
              <a:cs typeface="Tahoma"/>
            </a:endParaRPr>
          </a:p>
          <a:p>
            <a:pPr marL="927100">
              <a:lnSpc>
                <a:spcPct val="100000"/>
              </a:lnSpc>
              <a:spcBef>
                <a:spcPts val="405"/>
              </a:spcBef>
            </a:pPr>
            <a:r>
              <a:rPr lang="en-US" b="1" spc="-5" dirty="0" err="1">
                <a:solidFill>
                  <a:srgbClr val="385320"/>
                </a:solidFill>
                <a:latin typeface="Tahoma"/>
                <a:cs typeface="Tahoma"/>
              </a:rPr>
              <a:t>A</a:t>
            </a:r>
            <a:r>
              <a:rPr lang="en-US" b="1" dirty="0" err="1">
                <a:solidFill>
                  <a:srgbClr val="385320"/>
                </a:solidFill>
                <a:latin typeface="Tahoma"/>
                <a:cs typeface="Tahoma"/>
              </a:rPr>
              <a:t>r</a:t>
            </a:r>
            <a:r>
              <a:rPr lang="en-US" b="1" spc="-5" dirty="0" err="1">
                <a:solidFill>
                  <a:srgbClr val="385320"/>
                </a:solidFill>
                <a:latin typeface="Tahoma"/>
                <a:cs typeface="Tahoma"/>
              </a:rPr>
              <a:t>r</a:t>
            </a:r>
            <a:r>
              <a:rPr lang="en-US" b="1" dirty="0" err="1">
                <a:solidFill>
                  <a:srgbClr val="385320"/>
                </a:solidFill>
                <a:latin typeface="Tahoma"/>
                <a:cs typeface="Tahoma"/>
              </a:rPr>
              <a:t>a</a:t>
            </a:r>
            <a:r>
              <a:rPr lang="en-US" b="1" spc="5" dirty="0" err="1">
                <a:solidFill>
                  <a:srgbClr val="385320"/>
                </a:solidFill>
                <a:latin typeface="Tahoma"/>
                <a:cs typeface="Tahoma"/>
              </a:rPr>
              <a:t>y</a:t>
            </a:r>
            <a:r>
              <a:rPr lang="en-US" b="1" dirty="0" err="1">
                <a:solidFill>
                  <a:srgbClr val="385320"/>
                </a:solidFill>
                <a:latin typeface="Tahoma"/>
                <a:cs typeface="Tahoma"/>
              </a:rPr>
              <a:t>Deque</a:t>
            </a:r>
            <a:r>
              <a:rPr lang="en-US" b="1" dirty="0">
                <a:solidFill>
                  <a:srgbClr val="385320"/>
                </a:solidFill>
                <a:latin typeface="Tahoma"/>
                <a:cs typeface="Tahoma"/>
              </a:rPr>
              <a:t>(</a:t>
            </a:r>
            <a:r>
              <a:rPr lang="en-US" b="1" spc="-114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b="1" dirty="0">
                <a:solidFill>
                  <a:srgbClr val="385320"/>
                </a:solidFill>
                <a:latin typeface="Tahoma"/>
                <a:cs typeface="Tahoma"/>
              </a:rPr>
              <a:t>)</a:t>
            </a:r>
          </a:p>
          <a:p>
            <a:pPr marL="927100">
              <a:lnSpc>
                <a:spcPct val="100000"/>
              </a:lnSpc>
              <a:spcBef>
                <a:spcPts val="405"/>
              </a:spcBef>
            </a:pP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The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first</a:t>
            </a:r>
            <a:r>
              <a:rPr lang="en-US" spc="-2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constructor</a:t>
            </a:r>
            <a:r>
              <a:rPr lang="en-US" spc="-4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builds</a:t>
            </a:r>
            <a:r>
              <a:rPr lang="en-US" spc="-1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an</a:t>
            </a:r>
            <a:r>
              <a:rPr lang="en-US" spc="-1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empty</a:t>
            </a:r>
            <a:r>
              <a:rPr lang="en-US" spc="-1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 err="1">
                <a:solidFill>
                  <a:srgbClr val="385320"/>
                </a:solidFill>
                <a:latin typeface="Tahoma"/>
                <a:cs typeface="Tahoma"/>
              </a:rPr>
              <a:t>deque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.</a:t>
            </a:r>
            <a:r>
              <a:rPr lang="en-US" spc="-3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Its starting</a:t>
            </a:r>
            <a:r>
              <a:rPr lang="en-US" spc="-6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20" dirty="0">
                <a:solidFill>
                  <a:srgbClr val="385320"/>
                </a:solidFill>
                <a:latin typeface="Tahoma"/>
                <a:cs typeface="Tahoma"/>
              </a:rPr>
              <a:t>capacity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is</a:t>
            </a:r>
            <a:r>
              <a:rPr lang="en-US" spc="-5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16.</a:t>
            </a:r>
            <a:endParaRPr lang="en-US" dirty="0">
              <a:latin typeface="Tahoma"/>
              <a:cs typeface="Tahoma"/>
            </a:endParaRPr>
          </a:p>
          <a:p>
            <a:pPr marL="927100">
              <a:lnSpc>
                <a:spcPct val="100000"/>
              </a:lnSpc>
              <a:spcBef>
                <a:spcPts val="405"/>
              </a:spcBef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8100"/>
            <a:ext cx="10515600" cy="5054600"/>
          </a:xfrm>
        </p:spPr>
        <p:txBody>
          <a:bodyPr/>
          <a:lstStyle/>
          <a:p>
            <a:r>
              <a:rPr lang="en-US" b="1" spc="-5" dirty="0" err="1">
                <a:solidFill>
                  <a:srgbClr val="385320"/>
                </a:solidFill>
                <a:latin typeface="Tahoma"/>
                <a:cs typeface="Tahoma"/>
              </a:rPr>
              <a:t>A</a:t>
            </a:r>
            <a:r>
              <a:rPr lang="en-US" b="1" dirty="0" err="1">
                <a:solidFill>
                  <a:srgbClr val="385320"/>
                </a:solidFill>
                <a:latin typeface="Tahoma"/>
                <a:cs typeface="Tahoma"/>
              </a:rPr>
              <a:t>r</a:t>
            </a:r>
            <a:r>
              <a:rPr lang="en-US" b="1" spc="-5" dirty="0" err="1">
                <a:solidFill>
                  <a:srgbClr val="385320"/>
                </a:solidFill>
                <a:latin typeface="Tahoma"/>
                <a:cs typeface="Tahoma"/>
              </a:rPr>
              <a:t>r</a:t>
            </a:r>
            <a:r>
              <a:rPr lang="en-US" b="1" dirty="0" err="1">
                <a:solidFill>
                  <a:srgbClr val="385320"/>
                </a:solidFill>
                <a:latin typeface="Tahoma"/>
                <a:cs typeface="Tahoma"/>
              </a:rPr>
              <a:t>a</a:t>
            </a:r>
            <a:r>
              <a:rPr lang="en-US" b="1" spc="5" dirty="0" err="1">
                <a:solidFill>
                  <a:srgbClr val="385320"/>
                </a:solidFill>
                <a:latin typeface="Tahoma"/>
                <a:cs typeface="Tahoma"/>
              </a:rPr>
              <a:t>y</a:t>
            </a:r>
            <a:r>
              <a:rPr lang="en-US" b="1" dirty="0" err="1">
                <a:solidFill>
                  <a:srgbClr val="385320"/>
                </a:solidFill>
                <a:latin typeface="Tahoma"/>
                <a:cs typeface="Tahoma"/>
              </a:rPr>
              <a:t>Deque</a:t>
            </a:r>
            <a:r>
              <a:rPr lang="en-US" b="1" dirty="0">
                <a:solidFill>
                  <a:srgbClr val="385320"/>
                </a:solidFill>
                <a:latin typeface="Tahoma"/>
                <a:cs typeface="Tahoma"/>
              </a:rPr>
              <a:t>(</a:t>
            </a:r>
            <a:r>
              <a:rPr lang="en-US" b="1" spc="-5" dirty="0" err="1">
                <a:solidFill>
                  <a:srgbClr val="385320"/>
                </a:solidFill>
                <a:latin typeface="Tahoma"/>
                <a:cs typeface="Tahoma"/>
              </a:rPr>
              <a:t>i</a:t>
            </a:r>
            <a:r>
              <a:rPr lang="en-US" b="1" spc="-10" dirty="0" err="1">
                <a:solidFill>
                  <a:srgbClr val="385320"/>
                </a:solidFill>
                <a:latin typeface="Tahoma"/>
                <a:cs typeface="Tahoma"/>
              </a:rPr>
              <a:t>n</a:t>
            </a:r>
            <a:r>
              <a:rPr lang="en-US" b="1" dirty="0" err="1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b="1" spc="-16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z="3200" b="1" spc="-15" dirty="0">
                <a:solidFill>
                  <a:srgbClr val="385320"/>
                </a:solidFill>
                <a:latin typeface="Tahoma"/>
                <a:cs typeface="Tahoma"/>
              </a:rPr>
              <a:t>s</a:t>
            </a:r>
            <a:r>
              <a:rPr lang="en-US" sz="3200" b="1" spc="-25" dirty="0">
                <a:solidFill>
                  <a:srgbClr val="385320"/>
                </a:solidFill>
                <a:latin typeface="Tahoma"/>
                <a:cs typeface="Tahoma"/>
              </a:rPr>
              <a:t>i</a:t>
            </a:r>
            <a:r>
              <a:rPr lang="en-US" sz="3200" b="1" spc="-15" dirty="0">
                <a:solidFill>
                  <a:srgbClr val="385320"/>
                </a:solidFill>
                <a:latin typeface="Tahoma"/>
                <a:cs typeface="Tahoma"/>
              </a:rPr>
              <a:t>ze</a:t>
            </a:r>
            <a:r>
              <a:rPr lang="en-US" b="1" dirty="0">
                <a:solidFill>
                  <a:srgbClr val="385320"/>
                </a:solidFill>
                <a:latin typeface="Tahoma"/>
                <a:cs typeface="Tahoma"/>
              </a:rPr>
              <a:t>)</a:t>
            </a:r>
            <a:endParaRPr lang="en-US" dirty="0">
              <a:latin typeface="Tahoma"/>
              <a:cs typeface="Tahoma"/>
            </a:endParaRPr>
          </a:p>
          <a:p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he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se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c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o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nd</a:t>
            </a:r>
            <a:r>
              <a:rPr lang="en-US" spc="-3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c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o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n</a:t>
            </a:r>
            <a:r>
              <a:rPr lang="en-US" spc="5" dirty="0">
                <a:solidFill>
                  <a:srgbClr val="385320"/>
                </a:solidFill>
                <a:latin typeface="Tahoma"/>
                <a:cs typeface="Tahoma"/>
              </a:rPr>
              <a:t>s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ruct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or</a:t>
            </a:r>
            <a:r>
              <a:rPr lang="en-US" spc="-4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builds</a:t>
            </a:r>
            <a:r>
              <a:rPr lang="en-US" spc="-2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a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dequeue</a:t>
            </a:r>
            <a:r>
              <a:rPr lang="en-US" spc="-1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h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a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spc="-2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h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a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s</a:t>
            </a:r>
            <a:r>
              <a:rPr lang="en-US" spc="-1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he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specifi</a:t>
            </a:r>
            <a:r>
              <a:rPr lang="en-US" spc="5" dirty="0">
                <a:solidFill>
                  <a:srgbClr val="385320"/>
                </a:solidFill>
                <a:latin typeface="Tahoma"/>
                <a:cs typeface="Tahoma"/>
              </a:rPr>
              <a:t>e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d</a:t>
            </a:r>
            <a:r>
              <a:rPr lang="en-US" spc="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ini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i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a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l</a:t>
            </a:r>
            <a:r>
              <a:rPr lang="en-US" spc="-11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30" dirty="0">
                <a:solidFill>
                  <a:srgbClr val="385320"/>
                </a:solidFill>
                <a:latin typeface="Tahoma"/>
                <a:cs typeface="Tahoma"/>
              </a:rPr>
              <a:t>capac</a:t>
            </a:r>
            <a:r>
              <a:rPr lang="en-US" spc="-25" dirty="0">
                <a:solidFill>
                  <a:srgbClr val="385320"/>
                </a:solidFill>
                <a:latin typeface="Tahoma"/>
                <a:cs typeface="Tahoma"/>
              </a:rPr>
              <a:t>i</a:t>
            </a:r>
            <a:r>
              <a:rPr lang="en-US" spc="-45" dirty="0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spc="-130" dirty="0">
                <a:solidFill>
                  <a:srgbClr val="385320"/>
                </a:solidFill>
                <a:latin typeface="Tahoma"/>
                <a:cs typeface="Tahoma"/>
              </a:rPr>
              <a:t>y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.</a:t>
            </a:r>
            <a:endParaRPr lang="en-US" dirty="0">
              <a:latin typeface="Tahoma"/>
              <a:cs typeface="Tahoma"/>
            </a:endParaRPr>
          </a:p>
          <a:p>
            <a:r>
              <a:rPr lang="en-US" b="1" spc="-20" dirty="0" err="1">
                <a:solidFill>
                  <a:srgbClr val="385320"/>
                </a:solidFill>
                <a:latin typeface="Tahoma"/>
                <a:cs typeface="Tahoma"/>
              </a:rPr>
              <a:t>A</a:t>
            </a:r>
            <a:r>
              <a:rPr lang="en-US" b="1" spc="-15" dirty="0" err="1">
                <a:solidFill>
                  <a:srgbClr val="385320"/>
                </a:solidFill>
                <a:latin typeface="Tahoma"/>
                <a:cs typeface="Tahoma"/>
              </a:rPr>
              <a:t>rr</a:t>
            </a:r>
            <a:r>
              <a:rPr lang="en-US" b="1" spc="-10" dirty="0" err="1">
                <a:solidFill>
                  <a:srgbClr val="385320"/>
                </a:solidFill>
                <a:latin typeface="Tahoma"/>
                <a:cs typeface="Tahoma"/>
              </a:rPr>
              <a:t>a</a:t>
            </a:r>
            <a:r>
              <a:rPr lang="en-US" b="1" spc="-5" dirty="0" err="1">
                <a:solidFill>
                  <a:srgbClr val="385320"/>
                </a:solidFill>
                <a:latin typeface="Tahoma"/>
                <a:cs typeface="Tahoma"/>
              </a:rPr>
              <a:t>y</a:t>
            </a:r>
            <a:r>
              <a:rPr lang="en-US" b="1" spc="-10" dirty="0" err="1">
                <a:solidFill>
                  <a:srgbClr val="385320"/>
                </a:solidFill>
                <a:latin typeface="Tahoma"/>
                <a:cs typeface="Tahoma"/>
              </a:rPr>
              <a:t>D</a:t>
            </a:r>
            <a:r>
              <a:rPr lang="en-US" b="1" spc="-15" dirty="0" err="1">
                <a:solidFill>
                  <a:srgbClr val="385320"/>
                </a:solidFill>
                <a:latin typeface="Tahoma"/>
                <a:cs typeface="Tahoma"/>
              </a:rPr>
              <a:t>e</a:t>
            </a:r>
            <a:r>
              <a:rPr lang="en-US" b="1" spc="-10" dirty="0" err="1">
                <a:solidFill>
                  <a:srgbClr val="385320"/>
                </a:solidFill>
                <a:latin typeface="Tahoma"/>
                <a:cs typeface="Tahoma"/>
              </a:rPr>
              <a:t>qu</a:t>
            </a:r>
            <a:r>
              <a:rPr lang="en-US" b="1" spc="-15" dirty="0" err="1">
                <a:solidFill>
                  <a:srgbClr val="385320"/>
                </a:solidFill>
                <a:latin typeface="Tahoma"/>
                <a:cs typeface="Tahoma"/>
              </a:rPr>
              <a:t>e</a:t>
            </a:r>
            <a:r>
              <a:rPr lang="en-US" b="1" spc="-15" dirty="0">
                <a:solidFill>
                  <a:srgbClr val="385320"/>
                </a:solidFill>
                <a:latin typeface="Tahoma"/>
                <a:cs typeface="Tahoma"/>
              </a:rPr>
              <a:t>(</a:t>
            </a:r>
            <a:r>
              <a:rPr lang="en-US" b="1" spc="-10" dirty="0">
                <a:solidFill>
                  <a:srgbClr val="385320"/>
                </a:solidFill>
                <a:latin typeface="Tahoma"/>
                <a:cs typeface="Tahoma"/>
              </a:rPr>
              <a:t>Co</a:t>
            </a:r>
            <a:r>
              <a:rPr lang="en-US" b="1" spc="-15" dirty="0">
                <a:solidFill>
                  <a:srgbClr val="385320"/>
                </a:solidFill>
                <a:latin typeface="Tahoma"/>
                <a:cs typeface="Tahoma"/>
              </a:rPr>
              <a:t>lle</a:t>
            </a:r>
            <a:r>
              <a:rPr lang="en-US" b="1" spc="-10" dirty="0">
                <a:solidFill>
                  <a:srgbClr val="385320"/>
                </a:solidFill>
                <a:latin typeface="Tahoma"/>
                <a:cs typeface="Tahoma"/>
              </a:rPr>
              <a:t>c</a:t>
            </a:r>
            <a:r>
              <a:rPr lang="en-US" b="1" spc="-5" dirty="0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b="1" spc="-15" dirty="0">
                <a:solidFill>
                  <a:srgbClr val="385320"/>
                </a:solidFill>
                <a:latin typeface="Tahoma"/>
                <a:cs typeface="Tahoma"/>
              </a:rPr>
              <a:t>i</a:t>
            </a:r>
            <a:r>
              <a:rPr lang="en-US" b="1" spc="-10" dirty="0">
                <a:solidFill>
                  <a:srgbClr val="385320"/>
                </a:solidFill>
                <a:latin typeface="Tahoma"/>
                <a:cs typeface="Tahoma"/>
              </a:rPr>
              <a:t>on&lt;</a:t>
            </a:r>
            <a:r>
              <a:rPr lang="en-US" b="1" dirty="0">
                <a:solidFill>
                  <a:srgbClr val="385320"/>
                </a:solidFill>
                <a:latin typeface="Tahoma"/>
                <a:cs typeface="Tahoma"/>
              </a:rPr>
              <a:t>?</a:t>
            </a:r>
            <a:r>
              <a:rPr lang="en-US" b="1" spc="-2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b="1" spc="-5" dirty="0">
                <a:solidFill>
                  <a:srgbClr val="385320"/>
                </a:solidFill>
                <a:latin typeface="Tahoma"/>
                <a:cs typeface="Tahoma"/>
              </a:rPr>
              <a:t>e</a:t>
            </a:r>
            <a:r>
              <a:rPr lang="en-US" b="1" spc="-10" dirty="0">
                <a:solidFill>
                  <a:srgbClr val="385320"/>
                </a:solidFill>
                <a:latin typeface="Tahoma"/>
                <a:cs typeface="Tahoma"/>
              </a:rPr>
              <a:t>x</a:t>
            </a:r>
            <a:r>
              <a:rPr lang="en-US" b="1" dirty="0">
                <a:solidFill>
                  <a:srgbClr val="385320"/>
                </a:solidFill>
                <a:latin typeface="Tahoma"/>
                <a:cs typeface="Tahoma"/>
              </a:rPr>
              <a:t>t</a:t>
            </a:r>
            <a:r>
              <a:rPr lang="en-US" b="1" spc="-5" dirty="0">
                <a:solidFill>
                  <a:srgbClr val="385320"/>
                </a:solidFill>
                <a:latin typeface="Tahoma"/>
                <a:cs typeface="Tahoma"/>
              </a:rPr>
              <a:t>end</a:t>
            </a:r>
            <a:r>
              <a:rPr lang="en-US" b="1" dirty="0">
                <a:solidFill>
                  <a:srgbClr val="385320"/>
                </a:solidFill>
                <a:latin typeface="Tahoma"/>
                <a:cs typeface="Tahoma"/>
              </a:rPr>
              <a:t>s</a:t>
            </a:r>
            <a:r>
              <a:rPr lang="en-US" b="1" spc="-4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b="1" spc="5" dirty="0">
                <a:solidFill>
                  <a:srgbClr val="385320"/>
                </a:solidFill>
                <a:latin typeface="Tahoma"/>
                <a:cs typeface="Tahoma"/>
              </a:rPr>
              <a:t>E</a:t>
            </a:r>
            <a:r>
              <a:rPr lang="en-US" b="1" dirty="0">
                <a:solidFill>
                  <a:srgbClr val="385320"/>
                </a:solidFill>
                <a:latin typeface="Tahoma"/>
                <a:cs typeface="Tahoma"/>
              </a:rPr>
              <a:t>&gt;</a:t>
            </a:r>
            <a:r>
              <a:rPr lang="en-US" b="1" spc="-10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z="3200" b="1" spc="-20" dirty="0">
                <a:solidFill>
                  <a:srgbClr val="385320"/>
                </a:solidFill>
                <a:latin typeface="Tahoma"/>
                <a:cs typeface="Tahoma"/>
              </a:rPr>
              <a:t>c</a:t>
            </a:r>
            <a:r>
              <a:rPr lang="en-US" b="1" dirty="0">
                <a:solidFill>
                  <a:srgbClr val="385320"/>
                </a:solidFill>
                <a:latin typeface="Tahoma"/>
                <a:cs typeface="Tahoma"/>
              </a:rPr>
              <a:t>)</a:t>
            </a:r>
            <a:endParaRPr lang="en-US" dirty="0">
              <a:latin typeface="Tahoma"/>
              <a:cs typeface="Tahoma"/>
            </a:endParaRPr>
          </a:p>
          <a:p>
            <a:pPr marL="469900" indent="-229235">
              <a:lnSpc>
                <a:spcPct val="100000"/>
              </a:lnSpc>
              <a:spcBef>
                <a:spcPts val="505"/>
              </a:spcBef>
              <a:tabLst>
                <a:tab pos="470534" algn="l"/>
              </a:tabLst>
            </a:pP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The</a:t>
            </a:r>
            <a:r>
              <a:rPr lang="en-US" spc="6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third</a:t>
            </a:r>
            <a:r>
              <a:rPr lang="en-US" spc="3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constructor</a:t>
            </a:r>
            <a:r>
              <a:rPr lang="en-US" spc="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creates</a:t>
            </a:r>
            <a:r>
              <a:rPr lang="en-US" spc="2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a</a:t>
            </a:r>
            <a:r>
              <a:rPr lang="en-US" spc="6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dequeue</a:t>
            </a:r>
            <a:r>
              <a:rPr lang="en-US" spc="8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that</a:t>
            </a:r>
            <a:r>
              <a:rPr lang="en-US" spc="4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is</a:t>
            </a:r>
            <a:r>
              <a:rPr lang="en-US" spc="8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initialized</a:t>
            </a:r>
            <a:r>
              <a:rPr lang="en-US" spc="3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15" dirty="0">
                <a:solidFill>
                  <a:srgbClr val="385320"/>
                </a:solidFill>
                <a:latin typeface="Tahoma"/>
                <a:cs typeface="Tahoma"/>
              </a:rPr>
              <a:t>with</a:t>
            </a:r>
            <a:r>
              <a:rPr lang="en-US" spc="8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the</a:t>
            </a:r>
            <a:r>
              <a:rPr lang="en-US" spc="6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elements</a:t>
            </a:r>
            <a:r>
              <a:rPr lang="en-US" spc="9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of</a:t>
            </a:r>
            <a:r>
              <a:rPr lang="en-US" spc="7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the collection</a:t>
            </a:r>
            <a:r>
              <a:rPr lang="en-US" spc="-6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pc="-5" dirty="0">
                <a:solidFill>
                  <a:srgbClr val="385320"/>
                </a:solidFill>
                <a:latin typeface="Tahoma"/>
                <a:cs typeface="Tahoma"/>
              </a:rPr>
              <a:t>passed</a:t>
            </a:r>
            <a:r>
              <a:rPr lang="en-US" spc="-40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dirty="0">
                <a:solidFill>
                  <a:srgbClr val="385320"/>
                </a:solidFill>
                <a:latin typeface="Tahoma"/>
                <a:cs typeface="Tahoma"/>
              </a:rPr>
              <a:t>in</a:t>
            </a:r>
            <a:r>
              <a:rPr lang="en-US" spc="-95" dirty="0">
                <a:solidFill>
                  <a:srgbClr val="385320"/>
                </a:solidFill>
                <a:latin typeface="Tahoma"/>
                <a:cs typeface="Tahoma"/>
              </a:rPr>
              <a:t> </a:t>
            </a:r>
            <a:r>
              <a:rPr lang="en-US" sz="3200" spc="-10" dirty="0">
                <a:solidFill>
                  <a:srgbClr val="385320"/>
                </a:solidFill>
                <a:latin typeface="Tahoma"/>
                <a:cs typeface="Tahoma"/>
              </a:rPr>
              <a:t>c</a:t>
            </a:r>
            <a:r>
              <a:rPr lang="en-US" spc="-10" dirty="0">
                <a:solidFill>
                  <a:srgbClr val="385320"/>
                </a:solidFill>
                <a:latin typeface="Tahoma"/>
                <a:cs typeface="Tahoma"/>
              </a:rPr>
              <a:t>.</a:t>
            </a:r>
            <a:endParaRPr lang="en-US" dirty="0">
              <a:latin typeface="Tahoma"/>
              <a:cs typeface="Tahoma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Example</a:t>
            </a:r>
            <a:endParaRPr lang="en-US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t="14074"/>
          <a:stretch>
            <a:fillRect/>
          </a:stretch>
        </p:blipFill>
        <p:spPr bwMode="auto">
          <a:xfrm>
            <a:off x="762000" y="1130300"/>
            <a:ext cx="9601199" cy="348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11374"/>
          <a:stretch>
            <a:fillRect/>
          </a:stretch>
        </p:blipFill>
        <p:spPr bwMode="auto">
          <a:xfrm>
            <a:off x="838200" y="4405740"/>
            <a:ext cx="8559800" cy="1481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3360"/>
            <a:ext cx="10515600" cy="1082040"/>
          </a:xfrm>
        </p:spPr>
        <p:txBody>
          <a:bodyPr/>
          <a:lstStyle/>
          <a:p>
            <a:pPr algn="ctr"/>
            <a:r>
              <a:rPr lang="en-US" b="1"/>
              <a:t>The Stack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3870" y="1065530"/>
            <a:ext cx="11337925" cy="541528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/>
              <a:t>Stack is a class that falls under the Collection framework that </a:t>
            </a:r>
            <a:r>
              <a:rPr lang="en-US" sz="2400" b="1"/>
              <a:t>extends the Vector class.</a:t>
            </a:r>
          </a:p>
          <a:p>
            <a:pPr marL="0" indent="0">
              <a:buNone/>
            </a:pPr>
            <a:r>
              <a:rPr lang="en-US" sz="2400" b="1"/>
              <a:t>Stack Class Constructor</a:t>
            </a:r>
          </a:p>
          <a:p>
            <a:pPr marL="0" indent="0">
              <a:buNone/>
            </a:pPr>
            <a:r>
              <a:rPr lang="en-US" sz="2400"/>
              <a:t>The Stack class contains only the default constructor that creates an empty stack.</a:t>
            </a:r>
          </a:p>
          <a:p>
            <a:pPr marL="0" indent="0">
              <a:buNone/>
            </a:pPr>
            <a:r>
              <a:rPr lang="en-US" sz="2400"/>
              <a:t>		public Stack()  </a:t>
            </a:r>
          </a:p>
          <a:p>
            <a:pPr marL="0" indent="0">
              <a:buNone/>
            </a:pPr>
            <a:r>
              <a:rPr lang="en-US" sz="2400" b="1"/>
              <a:t>Creating a Stack</a:t>
            </a:r>
          </a:p>
          <a:p>
            <a:r>
              <a:rPr lang="en-US" sz="2400"/>
              <a:t>Import the java.util package</a:t>
            </a:r>
          </a:p>
          <a:p>
            <a:r>
              <a:rPr lang="en-US" sz="2400"/>
              <a:t>Create an object of the Stack class.</a:t>
            </a:r>
          </a:p>
          <a:p>
            <a:pPr marL="0" indent="0">
              <a:buNone/>
            </a:pPr>
            <a:r>
              <a:rPr lang="en-US" sz="2400" b="1">
                <a:solidFill>
                  <a:srgbClr val="C00000"/>
                </a:solidFill>
              </a:rPr>
              <a:t>	Stack stk = new Stack();  </a:t>
            </a:r>
          </a:p>
          <a:p>
            <a:pPr marL="0" indent="0">
              <a:buNone/>
            </a:pPr>
            <a:r>
              <a:rPr lang="en-US" sz="2400" b="1">
                <a:solidFill>
                  <a:srgbClr val="C00000"/>
                </a:solidFill>
              </a:rPr>
              <a:t>		Or</a:t>
            </a:r>
          </a:p>
          <a:p>
            <a:pPr marL="0" indent="0">
              <a:buNone/>
            </a:pPr>
            <a:r>
              <a:rPr lang="en-US" sz="2400" b="1">
                <a:solidFill>
                  <a:srgbClr val="C00000"/>
                </a:solidFill>
              </a:rPr>
              <a:t>	Stack&lt;type&gt; stk = new Stack&lt;&gt;(); 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275" y="233045"/>
            <a:ext cx="10515600" cy="707390"/>
          </a:xfrm>
        </p:spPr>
        <p:txBody>
          <a:bodyPr>
            <a:normAutofit/>
          </a:bodyPr>
          <a:lstStyle/>
          <a:p>
            <a:r>
              <a:rPr lang="en-US" b="1">
                <a:sym typeface="+mn-ea"/>
              </a:rPr>
              <a:t>The Methods of Stack Class</a:t>
            </a:r>
            <a:endParaRPr lang="en-US" b="1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3755" y="940435"/>
            <a:ext cx="10890250" cy="54743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92430" y="304165"/>
            <a:ext cx="5627370" cy="632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chemeClr val="tx1"/>
                </a:solidFill>
              </a:rPr>
              <a:t>Example: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import java.util.Stack;  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public class StackEmptyMethodExample  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{  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public static void main(String[] args)   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{  </a:t>
            </a:r>
          </a:p>
          <a:p>
            <a:pPr marL="0" indent="0">
              <a:buNone/>
            </a:pPr>
            <a:r>
              <a:rPr lang="en-US" sz="1600">
                <a:solidFill>
                  <a:srgbClr val="FF0000"/>
                </a:solidFill>
              </a:rPr>
              <a:t>//creating an instance of Stack class  </a:t>
            </a:r>
          </a:p>
          <a:p>
            <a:pPr marL="0" indent="0">
              <a:buNone/>
            </a:pPr>
            <a:r>
              <a:rPr lang="en-US" sz="1600" b="1">
                <a:solidFill>
                  <a:schemeClr val="tx1"/>
                </a:solidFill>
              </a:rPr>
              <a:t>Stack&lt;Integer&gt; stk= new Stack&lt;&gt;();  </a:t>
            </a:r>
          </a:p>
          <a:p>
            <a:pPr marL="0" indent="0">
              <a:buNone/>
            </a:pPr>
            <a:r>
              <a:rPr lang="en-US" sz="1600">
                <a:solidFill>
                  <a:srgbClr val="FF0000"/>
                </a:solidFill>
              </a:rPr>
              <a:t>// checking stack is empty or not  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boolean result = stk.empty();   //returns true if stack is empty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System.out.println("Is the stack empty? " + result);  </a:t>
            </a:r>
          </a:p>
          <a:p>
            <a:pPr marL="0" indent="0">
              <a:buNone/>
            </a:pPr>
            <a:r>
              <a:rPr lang="en-US" sz="1600">
                <a:solidFill>
                  <a:srgbClr val="FF0000"/>
                </a:solidFill>
              </a:rPr>
              <a:t>// pushing elements into stack  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stk.push(78);  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stk.push(113);  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stk.push(90);  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</a:rPr>
              <a:t>stk.push(120); 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019165" y="91440"/>
            <a:ext cx="5821680" cy="6542405"/>
          </a:xfrm>
        </p:spPr>
        <p:txBody>
          <a:bodyPr/>
          <a:lstStyle/>
          <a:p>
            <a:pPr marL="0" indent="0">
              <a:buNone/>
            </a:pPr>
            <a:r>
              <a:rPr lang="en-US" sz="1600">
                <a:solidFill>
                  <a:srgbClr val="FF0000"/>
                </a:solidFill>
                <a:sym typeface="+mn-ea"/>
              </a:rPr>
              <a:t>//prints elements of the stack  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sym typeface="+mn-ea"/>
              </a:rPr>
              <a:t>System.out.println("Elements in Stack: " + stk);  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sym typeface="+mn-ea"/>
              </a:rPr>
              <a:t>result = stk.empty();  </a:t>
            </a:r>
            <a:r>
              <a:rPr lang="en-US" sz="1600">
                <a:sym typeface="+mn-ea"/>
              </a:rPr>
              <a:t> //returns true if stack is empty</a:t>
            </a:r>
            <a:endParaRPr lang="en-US" sz="16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sym typeface="+mn-ea"/>
              </a:rPr>
              <a:t>System.out.println("Is the stack empty? " + result);  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sym typeface="+mn-ea"/>
              </a:rPr>
              <a:t>}  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sym typeface="+mn-ea"/>
              </a:rPr>
              <a:t>}  </a:t>
            </a:r>
          </a:p>
          <a:p>
            <a:pPr marL="0" indent="0">
              <a:buNone/>
            </a:pPr>
            <a:r>
              <a:rPr lang="en-US" sz="1600" b="1">
                <a:solidFill>
                  <a:schemeClr val="tx1"/>
                </a:solidFill>
                <a:sym typeface="+mn-ea"/>
              </a:rPr>
              <a:t>Output:</a:t>
            </a:r>
          </a:p>
          <a:p>
            <a:pPr marL="0" indent="0">
              <a:buNone/>
            </a:pPr>
            <a:endParaRPr lang="en-US" sz="1600" b="1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sym typeface="+mn-ea"/>
              </a:rPr>
              <a:t>Is the stack empty? true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sym typeface="+mn-ea"/>
              </a:rPr>
              <a:t>Elements in Stack: [78, 113, 90, 120]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sym typeface="+mn-ea"/>
              </a:rPr>
              <a:t>Is the stack empty? false</a:t>
            </a:r>
          </a:p>
          <a:p>
            <a:pPr marL="0" indent="0">
              <a:buNone/>
            </a:pPr>
            <a:endParaRPr lang="en-US" sz="16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6" y="221691"/>
            <a:ext cx="10515600" cy="997510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r>
              <a:rPr lang="en-US" sz="2800" b="1" dirty="0"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ACCESSING A COLLECTION VIA AN ITERATOR: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016000"/>
            <a:ext cx="11151998" cy="5526165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r>
              <a:rPr lang="en-US" sz="2000" dirty="0"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Iterator enables you to cycle through a collection, obtaining or removing elements.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r>
              <a:rPr lang="en-US" sz="2000" dirty="0"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rPr>
              <a:t>ListIterator extends Iterator to allow bidirectional traversal of a list, and the modification of elements.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r>
              <a:rPr lang="en-IN" sz="20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Methods Declared by </a:t>
            </a:r>
            <a:r>
              <a:rPr lang="en-IN" sz="20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Iterator: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098" y="2946400"/>
            <a:ext cx="9114002" cy="372164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282102"/>
            <a:ext cx="11151998" cy="62600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0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Using an Iterator:</a:t>
            </a:r>
            <a:endParaRPr lang="en-IN" sz="20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Iterator is an object that enables you to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traverse through a collection.</a:t>
            </a:r>
            <a:endParaRPr lang="en-US" sz="20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IN" sz="20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Each of the collection classes provides an </a:t>
            </a:r>
            <a:r>
              <a:rPr lang="en-IN" sz="20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iterator() 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method that returns an iterator object to the start of the collection.</a:t>
            </a:r>
          </a:p>
          <a:p>
            <a:pPr algn="just">
              <a:lnSpc>
                <a:spcPct val="150000"/>
              </a:lnSpc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In general, to use an iterator to cycle through the contents of a collection, follow these steps:</a:t>
            </a:r>
            <a:endParaRPr lang="en-IN" sz="20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Obtain an iterator to the start of the collection by calling the collection’s </a:t>
            </a:r>
            <a:r>
              <a:rPr lang="en-IN" sz="20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iterator()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method.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Set up a loop that makes a call to </a:t>
            </a:r>
            <a:r>
              <a:rPr lang="en-IN" sz="20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hasNext</a:t>
            </a:r>
            <a:r>
              <a:rPr lang="en-IN" sz="20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()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Have the loop iterate as long as </a:t>
            </a:r>
            <a:r>
              <a:rPr lang="en-IN" sz="20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hasNext</a:t>
            </a:r>
            <a:r>
              <a:rPr lang="en-IN" sz="20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() 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returns </a:t>
            </a:r>
            <a:r>
              <a:rPr lang="en-IN" sz="20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true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Within the loop, obtain each element by calling </a:t>
            </a:r>
            <a:r>
              <a:rPr lang="en-IN" sz="20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next()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. </a:t>
            </a:r>
          </a:p>
          <a:p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282102"/>
            <a:ext cx="11151998" cy="626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ListIterator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:</a:t>
            </a:r>
            <a:endParaRPr lang="en-IN" sz="18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algn="just"/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Used for obtaining a iterator for collections that implement List.</a:t>
            </a:r>
          </a:p>
          <a:p>
            <a:pPr algn="just"/>
            <a:r>
              <a:rPr lang="en-IN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ListIterator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gives us the ability to access the collection in either forward or backward direction.</a:t>
            </a:r>
          </a:p>
          <a:p>
            <a:pPr algn="just"/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It </a:t>
            </a:r>
            <a:r>
              <a:rPr lang="en-IN" sz="1800" dirty="0">
                <a:solidFill>
                  <a:srgbClr val="000000"/>
                </a:solidFill>
                <a:latin typeface="Tahoma" panose="020B0604030504040204" pitchFamily="34" charset="0"/>
              </a:rPr>
              <a:t>h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as both next() and previous() method to access the next and previous element in the List.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Methods Provided by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ListIterator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:</a:t>
            </a:r>
          </a:p>
          <a:p>
            <a:pPr marL="0" indent="0"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056" y="2159001"/>
            <a:ext cx="9680144" cy="4699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269" y="177642"/>
            <a:ext cx="9004041" cy="6570256"/>
          </a:xfrm>
        </p:spPr>
      </p:pic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FFEB55A-EF06-1B43-B17A-4CEFF09B5D06}"/>
              </a:ext>
            </a:extLst>
          </p:cNvPr>
          <p:cNvSpPr/>
          <p:nvPr/>
        </p:nvSpPr>
        <p:spPr>
          <a:xfrm>
            <a:off x="192250" y="765015"/>
            <a:ext cx="7075325" cy="57596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IN" sz="1800" b="1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import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java.util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.*; </a:t>
            </a:r>
          </a:p>
          <a:p>
            <a:pPr>
              <a:lnSpc>
                <a:spcPct val="150000"/>
              </a:lnSpc>
            </a:pP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1800" b="1" i="0" u="none" strike="noStrike" baseline="0" dirty="0">
                <a:solidFill>
                  <a:srgbClr val="7C0052"/>
                </a:solidFill>
                <a:latin typeface="Arial" panose="020B0604020202020204" pitchFamily="34" charset="0"/>
              </a:rPr>
              <a:t>interface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MyNumber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{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800" b="1" i="0" u="none" strike="noStrike" baseline="0" dirty="0" err="1">
                <a:solidFill>
                  <a:srgbClr val="7C0052"/>
                </a:solidFill>
                <a:latin typeface="Arial" panose="020B0604020202020204" pitchFamily="34" charset="0"/>
              </a:rPr>
              <a:t>double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getValue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();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public class LB1 {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public static void main(String[] </a:t>
            </a: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args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) {  </a:t>
            </a: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MyNumber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 </a:t>
            </a: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MyNum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IN" sz="1800" b="1" i="0" u="none" strike="noStrike" baseline="0" dirty="0" err="1">
                <a:solidFill>
                  <a:srgbClr val="0070C0"/>
                </a:solidFill>
                <a:latin typeface="Tahoma" panose="020B0604030504040204" pitchFamily="34" charset="0"/>
              </a:rPr>
              <a:t>MyNum</a:t>
            </a:r>
            <a:r>
              <a:rPr lang="en-IN" sz="1800" b="1" i="0" u="none" strike="noStrike" baseline="0" dirty="0">
                <a:solidFill>
                  <a:srgbClr val="0070C0"/>
                </a:solidFill>
                <a:latin typeface="Tahoma" panose="020B0604030504040204" pitchFamily="34" charset="0"/>
              </a:rPr>
              <a:t> = () -&gt; 123.45;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System.out.println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("Fixed Value " + </a:t>
            </a: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MyNum.getValue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());  </a:t>
            </a:r>
          </a:p>
          <a:p>
            <a:pPr>
              <a:lnSpc>
                <a:spcPct val="150000"/>
              </a:lnSpc>
            </a:pPr>
            <a:r>
              <a:rPr lang="en-IN" sz="1800" b="1" i="0" u="none" strike="noStrike" baseline="0" dirty="0" err="1">
                <a:solidFill>
                  <a:srgbClr val="0070C0"/>
                </a:solidFill>
                <a:latin typeface="Tahoma" panose="020B0604030504040204" pitchFamily="34" charset="0"/>
              </a:rPr>
              <a:t>MyNum</a:t>
            </a:r>
            <a:r>
              <a:rPr lang="en-IN" sz="1800" b="1" i="0" u="none" strike="noStrike" baseline="0" dirty="0">
                <a:solidFill>
                  <a:srgbClr val="0070C0"/>
                </a:solidFill>
                <a:latin typeface="Tahoma" panose="020B0604030504040204" pitchFamily="34" charset="0"/>
              </a:rPr>
              <a:t> = () -&gt; </a:t>
            </a:r>
            <a:r>
              <a:rPr lang="en-IN" sz="1800" b="1" i="0" u="none" strike="noStrike" baseline="0" dirty="0" err="1">
                <a:solidFill>
                  <a:srgbClr val="0070C0"/>
                </a:solidFill>
                <a:latin typeface="Tahoma" panose="020B0604030504040204" pitchFamily="34" charset="0"/>
              </a:rPr>
              <a:t>Math.random</a:t>
            </a:r>
            <a:r>
              <a:rPr lang="en-IN" sz="1800" b="1" i="0" u="none" strike="noStrike" baseline="0" dirty="0">
                <a:solidFill>
                  <a:srgbClr val="0070C0"/>
                </a:solidFill>
                <a:latin typeface="Tahoma" panose="020B0604030504040204" pitchFamily="34" charset="0"/>
              </a:rPr>
              <a:t>() * 100; 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System.out.println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("Random Value " + </a:t>
            </a: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MyNum.getValue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());  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System.out.println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("Another Random Value " + </a:t>
            </a:r>
            <a:r>
              <a:rPr lang="en-IN" sz="1800" b="0" i="0" u="none" strike="noStrike" baseline="0" dirty="0" err="1">
                <a:solidFill>
                  <a:srgbClr val="385320"/>
                </a:solidFill>
                <a:latin typeface="Tahoma" panose="020B0604030504040204" pitchFamily="34" charset="0"/>
              </a:rPr>
              <a:t>MyNum.getValue</a:t>
            </a: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85420"/>
            <a:ext cx="3362325" cy="67494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Example 1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09E57-D1C8-8477-B86E-83F5C2BCC0FA}"/>
              </a:ext>
            </a:extLst>
          </p:cNvPr>
          <p:cNvSpPr txBox="1">
            <a:spLocks/>
          </p:cNvSpPr>
          <p:nvPr/>
        </p:nvSpPr>
        <p:spPr>
          <a:xfrm>
            <a:off x="8637425" y="185420"/>
            <a:ext cx="3362325" cy="6749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/>
              <a:t>Output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3CE15B-1ECC-1958-7C0E-BF0ED25F97CD}"/>
              </a:ext>
            </a:extLst>
          </p:cNvPr>
          <p:cNvSpPr txBox="1"/>
          <p:nvPr/>
        </p:nvSpPr>
        <p:spPr>
          <a:xfrm>
            <a:off x="7477124" y="1176635"/>
            <a:ext cx="4391415" cy="16739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Fixed Value 123.45</a:t>
            </a:r>
          </a:p>
          <a:p>
            <a:pPr>
              <a:lnSpc>
                <a:spcPct val="20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Random Value 78.4020074321781</a:t>
            </a:r>
          </a:p>
          <a:p>
            <a:pPr>
              <a:lnSpc>
                <a:spcPct val="200000"/>
              </a:lnSpc>
            </a:pPr>
            <a:r>
              <a:rPr lang="en-IN" sz="1800" b="0" i="0" u="none" strike="noStrike" baseline="0" dirty="0">
                <a:solidFill>
                  <a:srgbClr val="385320"/>
                </a:solidFill>
                <a:latin typeface="Tahoma" panose="020B0604030504040204" pitchFamily="34" charset="0"/>
              </a:rPr>
              <a:t>Another Random Value 15.76123901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35279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547253"/>
            <a:ext cx="11151998" cy="4994912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33" y="662473"/>
            <a:ext cx="8969935" cy="4892691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547253"/>
            <a:ext cx="11151998" cy="4994912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68" y="660401"/>
            <a:ext cx="10382532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547253"/>
            <a:ext cx="11151998" cy="4994912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87" y="961054"/>
            <a:ext cx="9201981" cy="4281664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917327" y="2687216"/>
            <a:ext cx="10234860" cy="3854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Advantage of Iterator over for-each method</a:t>
            </a:r>
            <a:endParaRPr lang="en-IN" sz="18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indent="0">
              <a:buNone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 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for-each construct can also be used for iterating through the Collection.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 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Use Iterator instead of the for-each construct when you need to: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	O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Remove the current element</a:t>
            </a:r>
          </a:p>
          <a:p>
            <a:pPr marL="914400" lvl="2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	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for-each construct hides the iterator, so you cannot call remove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	O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Iterate over multiple collections in parallel.</a:t>
            </a:r>
          </a:p>
          <a:p>
            <a:pPr marL="457200" lvl="1" indent="0">
              <a:buNone/>
            </a:pPr>
            <a:r>
              <a:rPr lang="en-IN" sz="1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		For (Object o:oa)</a:t>
            </a:r>
          </a:p>
          <a:p>
            <a:pPr marL="457200" lvl="1" indent="0">
              <a:buNone/>
            </a:pPr>
            <a:r>
              <a:rPr lang="en-IN" sz="1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		{ </a:t>
            </a:r>
          </a:p>
          <a:p>
            <a:pPr marL="457200" lvl="1" indent="0">
              <a:buNone/>
            </a:pPr>
            <a:r>
              <a:rPr lang="en-IN" sz="1400" b="1" dirty="0">
                <a:solidFill>
                  <a:srgbClr val="000000"/>
                </a:solidFill>
                <a:latin typeface="Tahoma" panose="020B0604030504040204" pitchFamily="34" charset="0"/>
              </a:rPr>
              <a:t>		</a:t>
            </a:r>
            <a:r>
              <a:rPr lang="en-IN" sz="1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Fruit d2=(Fruit)o;</a:t>
            </a:r>
            <a:endParaRPr lang="en-IN" sz="14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457200" lvl="1" indent="0">
              <a:buNone/>
            </a:pPr>
            <a:r>
              <a:rPr lang="en-IN" sz="1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		</a:t>
            </a:r>
            <a:r>
              <a:rPr lang="en-IN" sz="14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System.out.println</a:t>
            </a:r>
            <a:r>
              <a:rPr lang="en-IN" sz="1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(d2.name);</a:t>
            </a:r>
          </a:p>
          <a:p>
            <a:pPr marL="457200" lvl="1" indent="0">
              <a:buNone/>
            </a:pPr>
            <a:r>
              <a:rPr lang="en-IN" sz="1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		}</a:t>
            </a:r>
            <a:endParaRPr lang="en-IN" sz="14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301" y="392495"/>
            <a:ext cx="6150712" cy="2294721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547253"/>
            <a:ext cx="11151998" cy="4994912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184988" y="443814"/>
            <a:ext cx="9032032" cy="596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For-Each Alternative to Iterators</a:t>
            </a:r>
          </a:p>
          <a:p>
            <a:pPr>
              <a:lnSpc>
                <a:spcPct val="150000"/>
              </a:lnSpc>
            </a:pPr>
            <a:r>
              <a:rPr lang="en-US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 Use the for-each for loop to cycle through a collection.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mport </a:t>
            </a:r>
            <a:r>
              <a:rPr lang="en-US" sz="16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java.util</a:t>
            </a:r>
            <a:r>
              <a:rPr lang="en-US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.*;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lass 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ForEachDemo</a:t>
            </a:r>
            <a:endParaRPr lang="en-IN" sz="1600" i="0" u="none" strike="noStrike" baseline="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p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ublic static void main(String 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args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[])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{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// Create an array list for integers.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ArrayList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&lt;Integer&gt; 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vals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new 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ArrayList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&lt;Integer&gt;();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// Add values to the array list.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vals.add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(1);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vals.add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(2);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vals.add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(3);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vals.add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(4);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en-IN" sz="160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vals.add</a:t>
            </a:r>
            <a:r>
              <a:rPr lang="en-IN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(5);</a:t>
            </a:r>
          </a:p>
          <a:p>
            <a:pPr>
              <a:lnSpc>
                <a:spcPct val="150000"/>
              </a:lnSpc>
            </a:pPr>
            <a:r>
              <a:rPr lang="en-IN" sz="160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// Use for loop to display the values.</a:t>
            </a:r>
            <a:endParaRPr lang="en-IN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1094" y="373224"/>
            <a:ext cx="7660433" cy="6168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System.out.print</a:t>
            </a:r>
            <a:r>
              <a:rPr lang="en-US" sz="16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("Contents of </a:t>
            </a:r>
            <a:r>
              <a:rPr lang="en-US" sz="160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vals</a:t>
            </a:r>
            <a:r>
              <a:rPr lang="en-US" sz="16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:"); </a:t>
            </a:r>
          </a:p>
          <a:p>
            <a:pPr marL="0" indent="0">
              <a:buNone/>
            </a:pPr>
            <a:r>
              <a:rPr lang="en-US" sz="16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for(int v:vals)</a:t>
            </a:r>
          </a:p>
          <a:p>
            <a:pPr marL="0" indent="0">
              <a:buNone/>
            </a:pPr>
            <a:r>
              <a:rPr lang="en-IN" sz="16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IN" sz="160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System.out.print</a:t>
            </a:r>
            <a:r>
              <a:rPr lang="en-IN" sz="16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(v+""); </a:t>
            </a:r>
          </a:p>
          <a:p>
            <a:pPr marL="0" indent="0">
              <a:buNone/>
            </a:pPr>
            <a:r>
              <a:rPr lang="en-IN" sz="160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System.out.println</a:t>
            </a:r>
            <a:r>
              <a:rPr lang="en-IN" sz="16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();</a:t>
            </a:r>
          </a:p>
          <a:p>
            <a:pPr marL="0" indent="0">
              <a:buNone/>
            </a:pPr>
            <a:r>
              <a:rPr lang="en-IN" sz="16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 Now, sum the values by using a for loop. </a:t>
            </a:r>
          </a:p>
          <a:p>
            <a:pPr marL="0" indent="0">
              <a:buNone/>
            </a:pPr>
            <a:r>
              <a:rPr lang="en-IN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IN" sz="16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 sum = 0;</a:t>
            </a:r>
          </a:p>
          <a:p>
            <a:pPr marL="0" indent="0">
              <a:buNone/>
            </a:pPr>
            <a:r>
              <a:rPr lang="en-IN" sz="16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for(int v:vals)</a:t>
            </a:r>
          </a:p>
          <a:p>
            <a:pPr marL="0" indent="0">
              <a:buNone/>
            </a:pPr>
            <a:r>
              <a:rPr lang="en-IN" sz="16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sum+ = v;</a:t>
            </a:r>
          </a:p>
          <a:p>
            <a:pPr marL="0" indent="0">
              <a:buNone/>
            </a:pPr>
            <a:r>
              <a:rPr lang="en-IN" sz="160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System.out.println</a:t>
            </a:r>
            <a:r>
              <a:rPr lang="en-IN" sz="16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("</a:t>
            </a:r>
            <a:r>
              <a:rPr lang="en-IN" sz="160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Sumofvalues</a:t>
            </a:r>
            <a:r>
              <a:rPr lang="en-IN" sz="16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:"+sum);</a:t>
            </a:r>
          </a:p>
          <a:p>
            <a:pPr marL="0" indent="0">
              <a:buNone/>
            </a:pPr>
            <a:r>
              <a:rPr lang="en-IN" sz="16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 }</a:t>
            </a:r>
          </a:p>
          <a:p>
            <a:pPr marL="0" indent="0">
              <a:buNone/>
            </a:pPr>
            <a:r>
              <a:rPr lang="en-IN" sz="1600" b="1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Output:</a:t>
            </a:r>
          </a:p>
          <a:p>
            <a:pPr marL="0" indent="0">
              <a:buNone/>
            </a:pPr>
            <a:r>
              <a:rPr lang="en-IN" sz="160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Contents of vals:12345 Sum of values:15</a:t>
            </a:r>
          </a:p>
          <a:p>
            <a:pPr marL="0" indent="0">
              <a:buNone/>
            </a:pPr>
            <a:r>
              <a:rPr lang="en-IN" sz="16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Spliterators</a:t>
            </a:r>
            <a:r>
              <a:rPr lang="en-IN" sz="16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:</a:t>
            </a:r>
            <a:endParaRPr lang="en-IN" sz="16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indent="0">
              <a:buNone/>
            </a:pPr>
            <a:r>
              <a:rPr lang="en-IN" sz="16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 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A </a:t>
            </a:r>
            <a:r>
              <a:rPr lang="en-IN" sz="16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spliterator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cycles through a sequence of elements.</a:t>
            </a:r>
          </a:p>
          <a:p>
            <a:pPr marL="0" indent="0">
              <a:buNone/>
            </a:pPr>
            <a:r>
              <a:rPr lang="en-IN" sz="16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 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It offers substantially more functionality than does either</a:t>
            </a:r>
          </a:p>
          <a:p>
            <a:pPr marL="0" indent="0">
              <a:buNone/>
            </a:pPr>
            <a:r>
              <a:rPr lang="en-IN" sz="16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ListIterator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.</a:t>
            </a:r>
          </a:p>
          <a:p>
            <a:pPr marL="0" indent="0">
              <a:buNone/>
            </a:pPr>
            <a:r>
              <a:rPr lang="en-IN" sz="1600" b="0" i="0" u="none" strike="noStrike" baseline="0" dirty="0">
                <a:solidFill>
                  <a:srgbClr val="000000"/>
                </a:solidFill>
                <a:latin typeface="Wingdings" panose="05000000000000000000" pitchFamily="2" charset="2"/>
              </a:rPr>
              <a:t> 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It provide support for parallel iteration of portions of the sequence. </a:t>
            </a:r>
            <a:endParaRPr lang="en-IN" sz="160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indent="0">
              <a:buNone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547253"/>
            <a:ext cx="11151998" cy="4994912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739449" y="166119"/>
            <a:ext cx="11054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The Methods Declared by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Spliterator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:</a:t>
            </a:r>
            <a:endParaRPr lang="en-IN" sz="18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41" y="535450"/>
            <a:ext cx="9993959" cy="632255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547253"/>
            <a:ext cx="11151998" cy="4994912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551" y="453132"/>
            <a:ext cx="8740897" cy="5951736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547253"/>
            <a:ext cx="11151998" cy="4994912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76" y="315835"/>
            <a:ext cx="8839966" cy="1981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66" y="2375653"/>
            <a:ext cx="8626588" cy="3543607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636" y="1547253"/>
            <a:ext cx="11151998" cy="4994912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20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US" sz="1200" dirty="0"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sp>
        <p:nvSpPr>
          <p:cNvPr id="11" name="Content Placeholder 4"/>
          <p:cNvSpPr txBox="1"/>
          <p:nvPr/>
        </p:nvSpPr>
        <p:spPr>
          <a:xfrm>
            <a:off x="-769408" y="2767118"/>
            <a:ext cx="7411785" cy="48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548135"/>
              </a:buClr>
              <a:buSzPts val="1200"/>
              <a:buFont typeface="Tahoma" panose="020B0604030504040204"/>
              <a:buNone/>
            </a:pPr>
            <a:endParaRPr lang="en-IN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97" y="457778"/>
            <a:ext cx="2476715" cy="16994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5469" y="2251225"/>
            <a:ext cx="10849175" cy="3221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MAPS:</a:t>
            </a:r>
            <a:endParaRPr lang="en-IN" sz="18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en-IN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</a:t>
            </a:r>
            <a:r>
              <a:rPr lang="en-IN" sz="24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an object that stores associations between keys and values, or </a:t>
            </a:r>
            <a:r>
              <a:rPr lang="en-IN" sz="24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key/value pairs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Given a key, you can find its value. Both keys and values are objects.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keys must be unique, but the values may be duplicated.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 map scan accept a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null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and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null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values, others cannot.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 don’t implement the </a:t>
            </a:r>
            <a:r>
              <a:rPr lang="en-IN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Iterable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interface. This means that you </a:t>
            </a:r>
            <a:r>
              <a:rPr lang="en-IN" sz="24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cannot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cycle through a map using a for-each style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loop. Furthermore, you can’t obtain an iterator to a map.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6479</Words>
  <Application>Microsoft Office PowerPoint</Application>
  <PresentationFormat>Widescreen</PresentationFormat>
  <Paragraphs>1168</Paragraphs>
  <Slides>129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0" baseType="lpstr">
      <vt:lpstr>Office Theme</vt:lpstr>
      <vt:lpstr>R.M.D. Engineering College</vt:lpstr>
      <vt:lpstr>UNIT IV STRING HANDLING AND COLLECTIONS SYLLABUS</vt:lpstr>
      <vt:lpstr>LAMBDA EXPRESSION</vt:lpstr>
      <vt:lpstr>WITHOUT LAMBDA EXPRESSION</vt:lpstr>
      <vt:lpstr>LAMBDA EXPRESSION</vt:lpstr>
      <vt:lpstr>LAMBDA EXPRESSION</vt:lpstr>
      <vt:lpstr>LAMBDA EXPRESSION</vt:lpstr>
      <vt:lpstr>LAMBDA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STRING HANDLING</vt:lpstr>
      <vt:lpstr>String class Methods</vt:lpstr>
      <vt:lpstr>String class Methods (Contd.).</vt:lpstr>
      <vt:lpstr>String class Methods (Contd.).</vt:lpstr>
      <vt:lpstr>Strings created using assignment operator</vt:lpstr>
      <vt:lpstr>Comparing Strings using == operator</vt:lpstr>
      <vt:lpstr>Comparing Strings using equals method</vt:lpstr>
      <vt:lpstr>Strings created using new keyword</vt:lpstr>
      <vt:lpstr>Comparing Strings using == operator</vt:lpstr>
      <vt:lpstr>Comparing Strings using equals method</vt:lpstr>
      <vt:lpstr>String class Methods</vt:lpstr>
      <vt:lpstr>String class Methods (Contd.).</vt:lpstr>
      <vt:lpstr>String class Methods (Contd.).</vt:lpstr>
      <vt:lpstr>String class Methods (Contd.).</vt:lpstr>
      <vt:lpstr>String class Methods (Contd.).</vt:lpstr>
      <vt:lpstr>String class Methods (Contd.).</vt:lpstr>
      <vt:lpstr>Example</vt:lpstr>
      <vt:lpstr>String class Methods</vt:lpstr>
      <vt:lpstr>String class Methods (Contd.).</vt:lpstr>
      <vt:lpstr>String class Methods (Contd.).</vt:lpstr>
      <vt:lpstr>String class Methods (Contd.).</vt:lpstr>
      <vt:lpstr>StringBuffer</vt:lpstr>
      <vt:lpstr>String Buffer Operations</vt:lpstr>
      <vt:lpstr>StringBuffer Operations (Contd.).</vt:lpstr>
      <vt:lpstr>StringBuffer Operations (Contd.).</vt:lpstr>
      <vt:lpstr>StringBuffer Operations (Contd.).</vt:lpstr>
      <vt:lpstr>Example</vt:lpstr>
      <vt:lpstr>StringBuffer Operations (Contd.).</vt:lpstr>
      <vt:lpstr>Quiz</vt:lpstr>
      <vt:lpstr>COLLECTIONS</vt:lpstr>
      <vt:lpstr>The Collection Interfaces</vt:lpstr>
      <vt:lpstr>Hierarchy of the Collection Framework</vt:lpstr>
      <vt:lpstr>The Collection Interface</vt:lpstr>
      <vt:lpstr>PowerPoint Presentation</vt:lpstr>
      <vt:lpstr>PowerPoint Presentation</vt:lpstr>
      <vt:lpstr>The List Interface</vt:lpstr>
      <vt:lpstr>PowerPoint Presentation</vt:lpstr>
      <vt:lpstr>Set Interface</vt:lpstr>
      <vt:lpstr>Set Interface</vt:lpstr>
      <vt:lpstr>SortedSet Interface</vt:lpstr>
      <vt:lpstr>NavigableSet Interface</vt:lpstr>
      <vt:lpstr>PowerPoint Presentation</vt:lpstr>
      <vt:lpstr>Queue Interface</vt:lpstr>
      <vt:lpstr>Deque Interface</vt:lpstr>
      <vt:lpstr>PowerPoint Presentation</vt:lpstr>
      <vt:lpstr>THE COLLECTION CLASSES: Following core collection classes: </vt:lpstr>
      <vt:lpstr>PowerPoint Presentation</vt:lpstr>
      <vt:lpstr>The ArrayList Class</vt:lpstr>
      <vt:lpstr>PowerPoint Presentation</vt:lpstr>
      <vt:lpstr>PowerPoint Presentation</vt:lpstr>
      <vt:lpstr>Obtaining an Array from an ArrayList </vt:lpstr>
      <vt:lpstr>PowerPoint Presentation</vt:lpstr>
      <vt:lpstr>The LinkedList Class</vt:lpstr>
      <vt:lpstr>PowerPoint Presentation</vt:lpstr>
      <vt:lpstr>HashSetClass</vt:lpstr>
      <vt:lpstr>PowerPoint Presentation</vt:lpstr>
      <vt:lpstr>Example</vt:lpstr>
      <vt:lpstr>LinkedHashSet Class</vt:lpstr>
      <vt:lpstr>Example</vt:lpstr>
      <vt:lpstr>TreeSet Class</vt:lpstr>
      <vt:lpstr> </vt:lpstr>
      <vt:lpstr>Example</vt:lpstr>
      <vt:lpstr>PriorityQueue Class</vt:lpstr>
      <vt:lpstr>ArrayDequeClass</vt:lpstr>
      <vt:lpstr>PowerPoint Presentation</vt:lpstr>
      <vt:lpstr>Example</vt:lpstr>
      <vt:lpstr>The Stack Class</vt:lpstr>
      <vt:lpstr>The Methods of Stack Class</vt:lpstr>
      <vt:lpstr>PowerPoint Presentation</vt:lpstr>
      <vt:lpstr>ACCESSING A COLLECTION VIA AN ITERATOR: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The Methods Declared by Map: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PowerPoint Presentation</vt:lpstr>
      <vt:lpstr>MATCHER CLASS</vt:lpstr>
      <vt:lpstr>REGEX METHODS</vt:lpstr>
      <vt:lpstr>BASIC REGEX</vt:lpstr>
      <vt:lpstr>WILDCARDS AND ANCHORS</vt:lpstr>
      <vt:lpstr>STRING MATCH</vt:lpstr>
      <vt:lpstr>STRING REPLACE</vt:lpstr>
      <vt:lpstr>SPECIAL CHARACTERS</vt:lpstr>
      <vt:lpstr>EXAMPLE 1</vt:lpstr>
      <vt:lpstr>EXAMPLE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R.M.D. Engineering College</dc:title>
  <dc:creator>lavy moncy</dc:creator>
  <cp:lastModifiedBy>Pranav Vikraman</cp:lastModifiedBy>
  <cp:revision>45</cp:revision>
  <dcterms:created xsi:type="dcterms:W3CDTF">2023-05-16T06:37:00Z</dcterms:created>
  <dcterms:modified xsi:type="dcterms:W3CDTF">2023-06-05T14:07:09Z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9C42D8A626334F51B37F01DEB5D650B0</vt:lpwstr>
  </property>
  <property fmtid="{D5CDD505-2E9C-101B-9397-08002B2CF9AE}" pid="3" name="KSOProductBuildVer">
    <vt:lpwstr>1033-11.2.0.11537</vt:lpwstr>
  </property>
</Properties>
</file>